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68"/>
  </p:notesMasterIdLst>
  <p:handoutMasterIdLst>
    <p:handoutMasterId r:id="rId69"/>
  </p:handoutMasterIdLst>
  <p:sldIdLst>
    <p:sldId id="754" r:id="rId5"/>
    <p:sldId id="1254" r:id="rId6"/>
    <p:sldId id="1255" r:id="rId7"/>
    <p:sldId id="1256" r:id="rId8"/>
    <p:sldId id="1257" r:id="rId9"/>
    <p:sldId id="731" r:id="rId10"/>
    <p:sldId id="1258" r:id="rId11"/>
    <p:sldId id="1259" r:id="rId12"/>
    <p:sldId id="1260" r:id="rId13"/>
    <p:sldId id="1261" r:id="rId14"/>
    <p:sldId id="1262" r:id="rId15"/>
    <p:sldId id="1263" r:id="rId16"/>
    <p:sldId id="1264" r:id="rId17"/>
    <p:sldId id="1265" r:id="rId18"/>
    <p:sldId id="1266" r:id="rId19"/>
    <p:sldId id="1267" r:id="rId20"/>
    <p:sldId id="1268" r:id="rId21"/>
    <p:sldId id="1269" r:id="rId22"/>
    <p:sldId id="1270" r:id="rId23"/>
    <p:sldId id="1271" r:id="rId24"/>
    <p:sldId id="1272" r:id="rId25"/>
    <p:sldId id="1273" r:id="rId26"/>
    <p:sldId id="1274" r:id="rId27"/>
    <p:sldId id="1275" r:id="rId28"/>
    <p:sldId id="1276" r:id="rId29"/>
    <p:sldId id="1277" r:id="rId30"/>
    <p:sldId id="1278" r:id="rId31"/>
    <p:sldId id="1279" r:id="rId32"/>
    <p:sldId id="1280" r:id="rId33"/>
    <p:sldId id="1281" r:id="rId34"/>
    <p:sldId id="1282" r:id="rId35"/>
    <p:sldId id="1284" r:id="rId36"/>
    <p:sldId id="1285" r:id="rId37"/>
    <p:sldId id="1286" r:id="rId38"/>
    <p:sldId id="1287" r:id="rId39"/>
    <p:sldId id="1288" r:id="rId40"/>
    <p:sldId id="1289" r:id="rId41"/>
    <p:sldId id="1290" r:id="rId42"/>
    <p:sldId id="1291" r:id="rId43"/>
    <p:sldId id="1292" r:id="rId44"/>
    <p:sldId id="1293" r:id="rId45"/>
    <p:sldId id="1294" r:id="rId46"/>
    <p:sldId id="1295" r:id="rId47"/>
    <p:sldId id="1296" r:id="rId48"/>
    <p:sldId id="1297" r:id="rId49"/>
    <p:sldId id="1298" r:id="rId50"/>
    <p:sldId id="1299" r:id="rId51"/>
    <p:sldId id="1300" r:id="rId52"/>
    <p:sldId id="1301" r:id="rId53"/>
    <p:sldId id="1302" r:id="rId54"/>
    <p:sldId id="1303" r:id="rId55"/>
    <p:sldId id="1304" r:id="rId56"/>
    <p:sldId id="1305" r:id="rId57"/>
    <p:sldId id="1306" r:id="rId58"/>
    <p:sldId id="1307" r:id="rId59"/>
    <p:sldId id="1308" r:id="rId60"/>
    <p:sldId id="1309" r:id="rId61"/>
    <p:sldId id="1310" r:id="rId62"/>
    <p:sldId id="1311" r:id="rId63"/>
    <p:sldId id="1312" r:id="rId64"/>
    <p:sldId id="1313" r:id="rId65"/>
    <p:sldId id="1314" r:id="rId66"/>
    <p:sldId id="755" r:id="rId67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DEDEDE"/>
    <a:srgbClr val="F8F8F8"/>
    <a:srgbClr val="B3B3B3"/>
    <a:srgbClr val="6E6E6E"/>
    <a:srgbClr val="0071C5"/>
    <a:srgbClr val="4A4A4A"/>
    <a:srgbClr val="0C34BD"/>
    <a:srgbClr val="5D1682"/>
    <a:srgbClr val="008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75406" autoAdjust="0"/>
  </p:normalViewPr>
  <p:slideViewPr>
    <p:cSldViewPr snapToGrid="0">
      <p:cViewPr varScale="1">
        <p:scale>
          <a:sx n="70" d="100"/>
          <a:sy n="70" d="100"/>
        </p:scale>
        <p:origin x="1394" y="34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098"/>
    </p:cViewPr>
  </p:sorterViewPr>
  <p:notesViewPr>
    <p:cSldViewPr snapToGrid="0">
      <p:cViewPr varScale="1">
        <p:scale>
          <a:sx n="55" d="100"/>
          <a:sy n="55" d="100"/>
        </p:scale>
        <p:origin x="1963" y="1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11/23/2020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workings of artificial neurons in a neural network are inspired by the neurons found in the brain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 Deep Learning is based on building deep networks of artificial neurons.  </a:t>
            </a:r>
          </a:p>
          <a:p>
            <a:pPr marL="171450" marR="0" lvl="0" indent="-17145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Char char="-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Artificial neurons are a inspired by a model of a biological neuron</a:t>
            </a:r>
          </a:p>
          <a:p>
            <a:pPr marL="171450" marR="0" lvl="0" indent="-17145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Char char="-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Artificial neurons are a linear combination of weights and one or more input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00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dirty="0"/>
              <a:t>http://dataaspirant.com/2017/03/07/difference-between-softmax-function-and-sigmoid-function/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dirty="0"/>
              <a:t>Used for binary classification in logistic regression model.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7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354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https://datascience.stackexchange.com/questions/20469/keras-visualizing-the-output-of-an-intermediate-layer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736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449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685800" y="4023360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anchor="b"/>
          <a:lstStyle>
            <a:lvl1pPr algn="ctr"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327308" y="-404866"/>
            <a:ext cx="13626669" cy="6983326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72" y="3767328"/>
            <a:ext cx="7461504" cy="59093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62072" y="4361688"/>
            <a:ext cx="74615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9859926" y="5721963"/>
            <a:ext cx="1006548" cy="317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3889" y="4436465"/>
            <a:ext cx="1601595" cy="12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accent4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" y="1798590"/>
            <a:ext cx="5440680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0" y="2916936"/>
            <a:ext cx="5431536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0" y="2368296"/>
            <a:ext cx="5440680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521208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71" r:id="rId5"/>
    <p:sldLayoutId id="2147483988" r:id="rId6"/>
    <p:sldLayoutId id="2147483969" r:id="rId7"/>
    <p:sldLayoutId id="2147483990" r:id="rId8"/>
    <p:sldLayoutId id="2147483989" r:id="rId9"/>
    <p:sldLayoutId id="2147483919" r:id="rId10"/>
    <p:sldLayoutId id="2147483954" r:id="rId11"/>
    <p:sldLayoutId id="2147483984" r:id="rId12"/>
    <p:sldLayoutId id="2147483898" r:id="rId13"/>
    <p:sldLayoutId id="2147483926" r:id="rId14"/>
    <p:sldLayoutId id="2147483899" r:id="rId15"/>
    <p:sldLayoutId id="214748390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200" b="0">
          <a:solidFill>
            <a:schemeClr val="accent4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4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hyperlink" Target="https://en.wikipedia.org/wiki/Logistic_funct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deeplearning.cs.cmu.edu/pdfs/Cybenko.pdf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ntk" TargetMode="External"/><Relationship Id="rId2" Type="http://schemas.openxmlformats.org/officeDocument/2006/relationships/hyperlink" Target="https://github.com/tensorflow/tensorflow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plaidml/plaidml" TargetMode="External"/><Relationship Id="rId5" Type="http://schemas.openxmlformats.org/officeDocument/2006/relationships/hyperlink" Target="https://mxnet.apache.org/" TargetMode="External"/><Relationship Id="rId4" Type="http://schemas.openxmlformats.org/officeDocument/2006/relationships/hyperlink" Target="https://github.com/Theano/Theano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jbrownlee/Datasets/master/pima-indians-diabetes.data.csv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Kristopher Keipert</a:t>
            </a:r>
          </a:p>
          <a:p>
            <a:r>
              <a:rPr lang="en-US" dirty="0"/>
              <a:t>November 23, 2020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Deep Neural Network(DNN) Using KERAS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877A-575C-4D0D-B7B6-EF1332AE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Model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6C3C8-4624-4668-9B7E-FADB3E2AB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4871679" cy="3718925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Need to define the number of inputs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layer needs to be initialized (usually random numbers)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Weights and bias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Specify the activation function (F)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ReLU</a:t>
            </a:r>
            <a:endParaRPr lang="en-US" sz="1600" dirty="0"/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Sigmoid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Softmax</a:t>
            </a:r>
            <a:endParaRPr lang="en-US" sz="1800" dirty="0"/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Tanh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0BCBB-C0A9-4E71-A82F-D962B4407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hape 364">
            <a:extLst>
              <a:ext uri="{FF2B5EF4-FFF2-40B4-BE49-F238E27FC236}">
                <a16:creationId xmlns:a16="http://schemas.microsoft.com/office/drawing/2014/main" id="{E76EF86F-C667-4262-803F-7A722886010D}"/>
              </a:ext>
            </a:extLst>
          </p:cNvPr>
          <p:cNvSpPr/>
          <p:nvPr/>
        </p:nvSpPr>
        <p:spPr>
          <a:xfrm>
            <a:off x="6705238" y="4252350"/>
            <a:ext cx="626139" cy="626139"/>
          </a:xfrm>
          <a:prstGeom prst="ellipse">
            <a:avLst/>
          </a:pr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1583" tIns="50778" rIns="101583" bIns="50778" anchor="ctr" anchorCtr="0">
            <a:noAutofit/>
          </a:bodyPr>
          <a:lstStyle/>
          <a:p>
            <a:pPr algn="ctr"/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365">
            <a:extLst>
              <a:ext uri="{FF2B5EF4-FFF2-40B4-BE49-F238E27FC236}">
                <a16:creationId xmlns:a16="http://schemas.microsoft.com/office/drawing/2014/main" id="{A8A24271-3497-4068-859D-FF93A07661B5}"/>
              </a:ext>
            </a:extLst>
          </p:cNvPr>
          <p:cNvSpPr/>
          <p:nvPr/>
        </p:nvSpPr>
        <p:spPr>
          <a:xfrm>
            <a:off x="8032340" y="4252348"/>
            <a:ext cx="626139" cy="626139"/>
          </a:xfrm>
          <a:prstGeom prst="ellipse">
            <a:avLst/>
          </a:pr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1583" tIns="50778" rIns="101583" bIns="50778" anchor="ctr" anchorCtr="0">
            <a:noAutofit/>
          </a:bodyPr>
          <a:lstStyle/>
          <a:p>
            <a:pPr algn="ctr"/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366">
            <a:extLst>
              <a:ext uri="{FF2B5EF4-FFF2-40B4-BE49-F238E27FC236}">
                <a16:creationId xmlns:a16="http://schemas.microsoft.com/office/drawing/2014/main" id="{894E089D-49AF-4ED4-87D1-0EF5F97A7741}"/>
              </a:ext>
            </a:extLst>
          </p:cNvPr>
          <p:cNvSpPr/>
          <p:nvPr/>
        </p:nvSpPr>
        <p:spPr>
          <a:xfrm>
            <a:off x="9359438" y="4252347"/>
            <a:ext cx="626139" cy="626139"/>
          </a:xfrm>
          <a:prstGeom prst="ellipse">
            <a:avLst/>
          </a:pr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1583" tIns="50778" rIns="101583" bIns="50778" anchor="ctr" anchorCtr="0">
            <a:noAutofit/>
          </a:bodyPr>
          <a:lstStyle/>
          <a:p>
            <a:pPr algn="ctr"/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367">
            <a:extLst>
              <a:ext uri="{FF2B5EF4-FFF2-40B4-BE49-F238E27FC236}">
                <a16:creationId xmlns:a16="http://schemas.microsoft.com/office/drawing/2014/main" id="{E8B1CE0F-6B8F-4C34-A5C1-997B5EB45E07}"/>
              </a:ext>
            </a:extLst>
          </p:cNvPr>
          <p:cNvSpPr/>
          <p:nvPr/>
        </p:nvSpPr>
        <p:spPr>
          <a:xfrm>
            <a:off x="8032338" y="2717559"/>
            <a:ext cx="626139" cy="626139"/>
          </a:xfrm>
          <a:prstGeom prst="ellipse">
            <a:avLst/>
          </a:pr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1583" tIns="50778" rIns="101583" bIns="50778" anchor="ctr" anchorCtr="0">
            <a:noAutofit/>
          </a:bodyPr>
          <a:lstStyle/>
          <a:p>
            <a:pPr algn="ctr"/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368">
            <a:extLst>
              <a:ext uri="{FF2B5EF4-FFF2-40B4-BE49-F238E27FC236}">
                <a16:creationId xmlns:a16="http://schemas.microsoft.com/office/drawing/2014/main" id="{CF2722CE-201D-499B-A7A0-351B93165521}"/>
              </a:ext>
            </a:extLst>
          </p:cNvPr>
          <p:cNvCxnSpPr>
            <a:stCxn id="5" idx="0"/>
            <a:endCxn id="8" idx="3"/>
          </p:cNvCxnSpPr>
          <p:nvPr/>
        </p:nvCxnSpPr>
        <p:spPr>
          <a:xfrm rot="10800000" flipH="1">
            <a:off x="7018308" y="3252017"/>
            <a:ext cx="1105667" cy="1000333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0" name="Shape 369">
            <a:extLst>
              <a:ext uri="{FF2B5EF4-FFF2-40B4-BE49-F238E27FC236}">
                <a16:creationId xmlns:a16="http://schemas.microsoft.com/office/drawing/2014/main" id="{5FCB5FDE-3A9D-4AF3-9DE3-5AE948330C73}"/>
              </a:ext>
            </a:extLst>
          </p:cNvPr>
          <p:cNvCxnSpPr>
            <a:stCxn id="6" idx="0"/>
            <a:endCxn id="8" idx="4"/>
          </p:cNvCxnSpPr>
          <p:nvPr/>
        </p:nvCxnSpPr>
        <p:spPr>
          <a:xfrm rot="10800000">
            <a:off x="8345408" y="3343681"/>
            <a:ext cx="0" cy="908667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1" name="Shape 370">
            <a:extLst>
              <a:ext uri="{FF2B5EF4-FFF2-40B4-BE49-F238E27FC236}">
                <a16:creationId xmlns:a16="http://schemas.microsoft.com/office/drawing/2014/main" id="{3A42F84C-33C8-4A5F-A4B3-530949776D2B}"/>
              </a:ext>
            </a:extLst>
          </p:cNvPr>
          <p:cNvCxnSpPr>
            <a:stCxn id="7" idx="0"/>
            <a:endCxn id="8" idx="5"/>
          </p:cNvCxnSpPr>
          <p:nvPr/>
        </p:nvCxnSpPr>
        <p:spPr>
          <a:xfrm rot="10800000">
            <a:off x="8566841" y="3252013"/>
            <a:ext cx="1105667" cy="1000333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2" name="Shape 371">
            <a:extLst>
              <a:ext uri="{FF2B5EF4-FFF2-40B4-BE49-F238E27FC236}">
                <a16:creationId xmlns:a16="http://schemas.microsoft.com/office/drawing/2014/main" id="{7715ACE2-5F5D-4F1A-A65B-888CCBE3AA70}"/>
              </a:ext>
            </a:extLst>
          </p:cNvPr>
          <p:cNvSpPr txBox="1"/>
          <p:nvPr/>
        </p:nvSpPr>
        <p:spPr>
          <a:xfrm>
            <a:off x="6885036" y="3623645"/>
            <a:ext cx="485710" cy="384720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lnSpc>
                <a:spcPct val="90000"/>
              </a:lnSpc>
              <a:buSzPct val="25000"/>
            </a:pPr>
            <a:r>
              <a:rPr lang="en-US"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</a:t>
            </a:r>
            <a:r>
              <a:rPr lang="en-US" sz="2000" baseline="-25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</a:p>
        </p:txBody>
      </p:sp>
      <p:sp>
        <p:nvSpPr>
          <p:cNvPr id="13" name="Shape 372">
            <a:extLst>
              <a:ext uri="{FF2B5EF4-FFF2-40B4-BE49-F238E27FC236}">
                <a16:creationId xmlns:a16="http://schemas.microsoft.com/office/drawing/2014/main" id="{7275205D-2EF1-4459-B65C-57082D41D2CD}"/>
              </a:ext>
            </a:extLst>
          </p:cNvPr>
          <p:cNvSpPr txBox="1"/>
          <p:nvPr/>
        </p:nvSpPr>
        <p:spPr>
          <a:xfrm>
            <a:off x="7860142" y="3623645"/>
            <a:ext cx="485710" cy="384720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lnSpc>
                <a:spcPct val="90000"/>
              </a:lnSpc>
              <a:buSzPct val="25000"/>
            </a:pPr>
            <a:r>
              <a:rPr lang="en-US"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</a:t>
            </a:r>
            <a:r>
              <a:rPr lang="en-US" sz="2000" baseline="-25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</a:p>
        </p:txBody>
      </p:sp>
      <p:sp>
        <p:nvSpPr>
          <p:cNvPr id="14" name="Shape 373">
            <a:extLst>
              <a:ext uri="{FF2B5EF4-FFF2-40B4-BE49-F238E27FC236}">
                <a16:creationId xmlns:a16="http://schemas.microsoft.com/office/drawing/2014/main" id="{526F3012-4145-457A-8DA2-043C1FF9C8DE}"/>
              </a:ext>
            </a:extLst>
          </p:cNvPr>
          <p:cNvSpPr txBox="1"/>
          <p:nvPr/>
        </p:nvSpPr>
        <p:spPr>
          <a:xfrm>
            <a:off x="8702420" y="3629941"/>
            <a:ext cx="485710" cy="384720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lnSpc>
                <a:spcPct val="90000"/>
              </a:lnSpc>
              <a:buSzPct val="25000"/>
            </a:pPr>
            <a:r>
              <a:rPr lang="en-US"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</a:t>
            </a:r>
            <a:r>
              <a:rPr lang="en-US" sz="2000" baseline="-25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</a:p>
        </p:txBody>
      </p:sp>
      <p:sp>
        <p:nvSpPr>
          <p:cNvPr id="15" name="Shape 374">
            <a:extLst>
              <a:ext uri="{FF2B5EF4-FFF2-40B4-BE49-F238E27FC236}">
                <a16:creationId xmlns:a16="http://schemas.microsoft.com/office/drawing/2014/main" id="{4CD4B438-A518-4921-91CC-DC58DDEFA255}"/>
              </a:ext>
            </a:extLst>
          </p:cNvPr>
          <p:cNvSpPr txBox="1"/>
          <p:nvPr/>
        </p:nvSpPr>
        <p:spPr>
          <a:xfrm>
            <a:off x="6832595" y="4373056"/>
            <a:ext cx="423342" cy="384720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lnSpc>
                <a:spcPct val="90000"/>
              </a:lnSpc>
              <a:buSzPct val="25000"/>
            </a:pPr>
            <a:r>
              <a:rPr lang="en-US"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-US" sz="2000" baseline="-25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</a:p>
        </p:txBody>
      </p:sp>
      <p:sp>
        <p:nvSpPr>
          <p:cNvPr id="16" name="Shape 375">
            <a:extLst>
              <a:ext uri="{FF2B5EF4-FFF2-40B4-BE49-F238E27FC236}">
                <a16:creationId xmlns:a16="http://schemas.microsoft.com/office/drawing/2014/main" id="{D1AAC48B-96E8-4A3D-890C-40CEDFF7B47E}"/>
              </a:ext>
            </a:extLst>
          </p:cNvPr>
          <p:cNvSpPr txBox="1"/>
          <p:nvPr/>
        </p:nvSpPr>
        <p:spPr>
          <a:xfrm>
            <a:off x="8155934" y="4373056"/>
            <a:ext cx="423342" cy="384720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lnSpc>
                <a:spcPct val="90000"/>
              </a:lnSpc>
              <a:buSzPct val="25000"/>
            </a:pPr>
            <a:r>
              <a:rPr lang="en-US"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-US" sz="2000" baseline="-25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</a:p>
        </p:txBody>
      </p:sp>
      <p:sp>
        <p:nvSpPr>
          <p:cNvPr id="17" name="Shape 376">
            <a:extLst>
              <a:ext uri="{FF2B5EF4-FFF2-40B4-BE49-F238E27FC236}">
                <a16:creationId xmlns:a16="http://schemas.microsoft.com/office/drawing/2014/main" id="{032114F3-945B-4632-BDD7-5DBBBAAFDC80}"/>
              </a:ext>
            </a:extLst>
          </p:cNvPr>
          <p:cNvSpPr txBox="1"/>
          <p:nvPr/>
        </p:nvSpPr>
        <p:spPr>
          <a:xfrm>
            <a:off x="9460836" y="4373056"/>
            <a:ext cx="423342" cy="384720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lnSpc>
                <a:spcPct val="90000"/>
              </a:lnSpc>
              <a:buSzPct val="25000"/>
            </a:pPr>
            <a:r>
              <a:rPr lang="en-US"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-US" sz="2000" baseline="-25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</a:p>
        </p:txBody>
      </p:sp>
      <p:sp>
        <p:nvSpPr>
          <p:cNvPr id="18" name="Shape 377">
            <a:extLst>
              <a:ext uri="{FF2B5EF4-FFF2-40B4-BE49-F238E27FC236}">
                <a16:creationId xmlns:a16="http://schemas.microsoft.com/office/drawing/2014/main" id="{0F3191D8-45E2-41C3-9C56-086E0D9BC20F}"/>
              </a:ext>
            </a:extLst>
          </p:cNvPr>
          <p:cNvSpPr txBox="1"/>
          <p:nvPr/>
        </p:nvSpPr>
        <p:spPr>
          <a:xfrm>
            <a:off x="8200892" y="2817094"/>
            <a:ext cx="333423" cy="384720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lnSpc>
                <a:spcPct val="90000"/>
              </a:lnSpc>
              <a:buSzPct val="25000"/>
            </a:pPr>
            <a:r>
              <a:rPr lang="en-US" sz="20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y</a:t>
            </a:r>
          </a:p>
        </p:txBody>
      </p:sp>
      <p:sp>
        <p:nvSpPr>
          <p:cNvPr id="19" name="Shape 378">
            <a:extLst>
              <a:ext uri="{FF2B5EF4-FFF2-40B4-BE49-F238E27FC236}">
                <a16:creationId xmlns:a16="http://schemas.microsoft.com/office/drawing/2014/main" id="{1BF93C08-EE5E-4F02-8869-53A8DB792078}"/>
              </a:ext>
            </a:extLst>
          </p:cNvPr>
          <p:cNvSpPr txBox="1"/>
          <p:nvPr/>
        </p:nvSpPr>
        <p:spPr>
          <a:xfrm>
            <a:off x="7127892" y="5407999"/>
            <a:ext cx="2552692" cy="379591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lnSpc>
                <a:spcPct val="90000"/>
              </a:lnSpc>
              <a:buSzPct val="25000"/>
            </a:pPr>
            <a:r>
              <a:rPr lang="en-US"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y=F(w</a:t>
            </a:r>
            <a:r>
              <a:rPr lang="en-US" sz="2000" baseline="-25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-US" sz="2000" baseline="-25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+w</a:t>
            </a:r>
            <a:r>
              <a:rPr lang="en-US" sz="2000" baseline="-25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-US"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-US" sz="2000" baseline="-25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-US"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+w</a:t>
            </a:r>
            <a:r>
              <a:rPr lang="en-US" sz="2000" baseline="-25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lang="en-US"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-US" sz="2000" baseline="-25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lang="en-US"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</a:p>
        </p:txBody>
      </p:sp>
      <p:sp>
        <p:nvSpPr>
          <p:cNvPr id="20" name="Shape 379">
            <a:extLst>
              <a:ext uri="{FF2B5EF4-FFF2-40B4-BE49-F238E27FC236}">
                <a16:creationId xmlns:a16="http://schemas.microsoft.com/office/drawing/2014/main" id="{8C308959-5B4E-46DA-AADB-C553500DD473}"/>
              </a:ext>
            </a:extLst>
          </p:cNvPr>
          <p:cNvSpPr txBox="1"/>
          <p:nvPr/>
        </p:nvSpPr>
        <p:spPr>
          <a:xfrm>
            <a:off x="7224383" y="2070897"/>
            <a:ext cx="2084329" cy="384720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lnSpc>
                <a:spcPct val="90000"/>
              </a:lnSpc>
              <a:buSzPct val="25000"/>
            </a:pPr>
            <a:r>
              <a:rPr lang="en-US" sz="20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Artificial neuron</a:t>
            </a:r>
          </a:p>
        </p:txBody>
      </p:sp>
    </p:spTree>
    <p:extLst>
      <p:ext uri="{BB962C8B-B14F-4D97-AF65-F5344CB8AC3E}">
        <p14:creationId xmlns:p14="http://schemas.microsoft.com/office/powerpoint/2010/main" val="156996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1EB7A-EDE9-49BA-85DE-4A46BDC9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D81DE-3B4E-46DD-B7E4-703E316FE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These are very key to training!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They can greatly improve learning or just make it a flop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 these slides, the focus is on numerical data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No images – No Convolutions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Knowledge is not wasted because at some point you will need to classify images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These activations functions are VERY useful for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What if you mix image and numerical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2A3A9-E7F3-4A5F-8BA3-D454C562E6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3A746-2DAF-46A6-9EEF-A88123E8E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FCE96-480D-4783-A06F-43951A6E1E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Sigmoid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DF4C6D-88A5-4772-9934-04028FF824ED}"/>
              </a:ext>
            </a:extLst>
          </p:cNvPr>
          <p:cNvSpPr txBox="1">
            <a:spLocks/>
          </p:cNvSpPr>
          <p:nvPr/>
        </p:nvSpPr>
        <p:spPr>
          <a:xfrm>
            <a:off x="146397" y="1844884"/>
            <a:ext cx="5322483" cy="43781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indent="-380996">
              <a:spcBef>
                <a:spcPts val="444"/>
              </a:spcBef>
              <a:spcAft>
                <a:spcPts val="444"/>
              </a:spcAft>
            </a:pPr>
            <a:r>
              <a:rPr lang="en-US" sz="1900" dirty="0">
                <a:solidFill>
                  <a:schemeClr val="bg1"/>
                </a:solidFill>
              </a:rPr>
              <a:t>The sigmoid function in the output layer</a:t>
            </a:r>
          </a:p>
          <a:p>
            <a:pPr marL="1015990" lvl="1" indent="-380996">
              <a:spcBef>
                <a:spcPts val="444"/>
              </a:spcBef>
              <a:spcAft>
                <a:spcPts val="444"/>
              </a:spcAft>
            </a:pPr>
            <a:r>
              <a:rPr lang="en-US" sz="1700" dirty="0">
                <a:solidFill>
                  <a:schemeClr val="bg1"/>
                </a:solidFill>
              </a:rPr>
              <a:t>‘sigmoid’ in </a:t>
            </a:r>
            <a:r>
              <a:rPr lang="en-US" sz="1700" dirty="0" err="1">
                <a:solidFill>
                  <a:schemeClr val="bg1"/>
                </a:solidFill>
              </a:rPr>
              <a:t>Keras</a:t>
            </a:r>
            <a:endParaRPr lang="en-US" sz="1700" dirty="0">
              <a:solidFill>
                <a:schemeClr val="bg1"/>
              </a:solidFill>
            </a:endParaRPr>
          </a:p>
          <a:p>
            <a:pPr>
              <a:spcBef>
                <a:spcPts val="444"/>
              </a:spcBef>
              <a:spcAft>
                <a:spcPts val="444"/>
              </a:spcAft>
            </a:pPr>
            <a:endParaRPr lang="en-US" sz="2400" dirty="0"/>
          </a:p>
          <a:p>
            <a:pPr>
              <a:spcBef>
                <a:spcPts val="444"/>
              </a:spcBef>
              <a:spcAft>
                <a:spcPts val="444"/>
              </a:spcAft>
            </a:pPr>
            <a:endParaRPr lang="en-US" sz="2400" dirty="0"/>
          </a:p>
          <a:p>
            <a:pPr marL="380996" indent="-380996">
              <a:spcBef>
                <a:spcPts val="444"/>
              </a:spcBef>
              <a:spcAft>
                <a:spcPts val="444"/>
              </a:spcAft>
            </a:pPr>
            <a:r>
              <a:rPr lang="en-US" sz="1900" dirty="0">
                <a:solidFill>
                  <a:schemeClr val="bg1"/>
                </a:solidFill>
              </a:rPr>
              <a:t>Special case of a </a:t>
            </a:r>
            <a:r>
              <a:rPr lang="en-US" sz="1900" b="1" dirty="0">
                <a:solidFill>
                  <a:schemeClr val="bg1"/>
                </a:solidFill>
              </a:rPr>
              <a:t>logistic function</a:t>
            </a:r>
          </a:p>
          <a:p>
            <a:pPr marL="380996" indent="-380996">
              <a:spcBef>
                <a:spcPts val="444"/>
              </a:spcBef>
              <a:spcAft>
                <a:spcPts val="444"/>
              </a:spcAft>
            </a:pPr>
            <a:r>
              <a:rPr lang="en-US" sz="1900" dirty="0">
                <a:solidFill>
                  <a:schemeClr val="bg1"/>
                </a:solidFill>
              </a:rPr>
              <a:t>Differentiable</a:t>
            </a:r>
          </a:p>
          <a:p>
            <a:pPr marL="380996" indent="-380996">
              <a:spcBef>
                <a:spcPts val="444"/>
              </a:spcBef>
              <a:spcAft>
                <a:spcPts val="444"/>
              </a:spcAft>
            </a:pPr>
            <a:r>
              <a:rPr lang="en-US" sz="1900" dirty="0">
                <a:solidFill>
                  <a:schemeClr val="bg1"/>
                </a:solidFill>
              </a:rPr>
              <a:t>Using a sigmoid on the output layer ensures our network output is between 0 and 1</a:t>
            </a:r>
          </a:p>
          <a:p>
            <a:pPr marL="1015990" lvl="1" indent="-380996">
              <a:spcBef>
                <a:spcPts val="444"/>
              </a:spcBef>
              <a:spcAft>
                <a:spcPts val="444"/>
              </a:spcAft>
            </a:pPr>
            <a:r>
              <a:rPr lang="en-US" sz="1700" dirty="0">
                <a:solidFill>
                  <a:schemeClr val="bg1"/>
                </a:solidFill>
              </a:rPr>
              <a:t>Easier to map to either a probability of class 1 or snap to a hard classification of either class with a default threshold of 0.5</a:t>
            </a:r>
          </a:p>
          <a:p>
            <a:pPr marL="380996" indent="-380996">
              <a:spcBef>
                <a:spcPts val="444"/>
              </a:spcBef>
              <a:spcAft>
                <a:spcPts val="444"/>
              </a:spcAft>
            </a:pPr>
            <a:r>
              <a:rPr lang="en-US" sz="1900" dirty="0">
                <a:solidFill>
                  <a:schemeClr val="bg1"/>
                </a:solidFill>
              </a:rPr>
              <a:t>Saturates and kills gradients</a:t>
            </a:r>
          </a:p>
          <a:p>
            <a:pPr marL="380996" indent="-380996">
              <a:spcBef>
                <a:spcPts val="444"/>
              </a:spcBef>
              <a:spcAft>
                <a:spcPts val="444"/>
              </a:spcAft>
            </a:pPr>
            <a:r>
              <a:rPr lang="en-US" sz="1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keras.activations.sigmoid</a:t>
            </a:r>
            <a:r>
              <a:rPr lang="en-US" sz="1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3E3609-44CC-4322-85BA-3A4DD30B8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743" y="2002532"/>
            <a:ext cx="5322482" cy="354832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BF7083A-955C-4CFB-9E5D-481CCC7AF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7293" y="2669071"/>
            <a:ext cx="2785218" cy="56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A79A-979A-4D89-8DE0-0341BC314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Weights on Activation Function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E27A6-0E9D-4455-ACD5-813C880C3E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Sigmoid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E1B29-FD9A-4C4E-8018-85228C89A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858" y="1454377"/>
            <a:ext cx="6043083" cy="453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1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7872-4BDE-414A-A12C-98DC4AE7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Bias on Activation Function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2F0EB-E994-456F-84E0-0927DF20E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Sigmoid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23BF8-8C0B-4577-9963-2CB5EC9A6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40" y="1523792"/>
            <a:ext cx="6104720" cy="457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0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2CD9-36D8-4250-9126-905264D48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of Sigmoid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5877105-0104-4C51-A435-27F46F8CE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8" y="1412422"/>
            <a:ext cx="4112776" cy="411277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528735-DE3B-44EF-998D-28BADB79D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667" y="1412422"/>
            <a:ext cx="4112776" cy="41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397F-56BE-4A27-AC1B-B8F8B3B6B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Activation function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BE565-6EBB-4879-A402-C37F159BD4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Tanh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49EDE6-F5BA-4F65-A38D-46C2EAB455D2}"/>
              </a:ext>
            </a:extLst>
          </p:cNvPr>
          <p:cNvSpPr txBox="1">
            <a:spLocks/>
          </p:cNvSpPr>
          <p:nvPr/>
        </p:nvSpPr>
        <p:spPr>
          <a:xfrm>
            <a:off x="574167" y="2336706"/>
            <a:ext cx="4939750" cy="4132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indent="-380996"/>
            <a:r>
              <a:rPr lang="en-US" sz="1800" dirty="0">
                <a:solidFill>
                  <a:schemeClr val="bg1"/>
                </a:solidFill>
              </a:rPr>
              <a:t>Hyperbolic Tangent (In </a:t>
            </a:r>
            <a:r>
              <a:rPr lang="en-US" sz="1800" dirty="0" err="1">
                <a:solidFill>
                  <a:schemeClr val="bg1"/>
                </a:solidFill>
              </a:rPr>
              <a:t>Keras</a:t>
            </a:r>
            <a:r>
              <a:rPr lang="en-US" sz="1800" dirty="0">
                <a:solidFill>
                  <a:schemeClr val="bg1"/>
                </a:solidFill>
              </a:rPr>
              <a:t>, ‘tanh’)</a:t>
            </a:r>
          </a:p>
          <a:p>
            <a:pPr marL="380996" indent="-380996"/>
            <a:r>
              <a:rPr lang="en-US" sz="1800" dirty="0">
                <a:solidFill>
                  <a:schemeClr val="bg1"/>
                </a:solidFill>
              </a:rPr>
              <a:t>Values between -1 and 1</a:t>
            </a:r>
          </a:p>
          <a:p>
            <a:pPr marL="380996" indent="-380996"/>
            <a:r>
              <a:rPr lang="en-US" sz="1800" dirty="0">
                <a:solidFill>
                  <a:schemeClr val="bg1"/>
                </a:solidFill>
              </a:rPr>
              <a:t>Differentiable</a:t>
            </a:r>
          </a:p>
          <a:p>
            <a:pPr marL="380996" indent="-380996"/>
            <a:r>
              <a:rPr lang="en-US" sz="1800" dirty="0">
                <a:solidFill>
                  <a:schemeClr val="bg1"/>
                </a:solidFill>
              </a:rPr>
              <a:t>Scaled Sigmoid function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86110D0-FC98-422A-9244-AE36E6DA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379" y="4050592"/>
            <a:ext cx="3545586" cy="65659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35632AE-B9E9-41DB-8782-4BE920F2C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2338" y="4936513"/>
            <a:ext cx="2550583" cy="674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8AAAE5-6AC3-4E81-8E78-FF194272C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092" y="1478456"/>
            <a:ext cx="5509517" cy="413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7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C5B2F-2CA7-4902-967D-57D177BC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Tanh - gradient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BB9442E-98B2-4EF5-8A7C-7E653DC90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51" y="1318692"/>
            <a:ext cx="4332300" cy="433230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2DA7498-8E09-4015-93C8-8402543BE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28" y="1318691"/>
            <a:ext cx="4332300" cy="43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6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D7CA1-A2A7-40BC-816A-7077D9D8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2F608C-E0B2-42CF-96A1-C936680794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13EEF1-209A-49C0-83D9-1254FC5601E1}"/>
              </a:ext>
            </a:extLst>
          </p:cNvPr>
          <p:cNvSpPr txBox="1">
            <a:spLocks/>
          </p:cNvSpPr>
          <p:nvPr/>
        </p:nvSpPr>
        <p:spPr>
          <a:xfrm>
            <a:off x="300630" y="1844884"/>
            <a:ext cx="5817537" cy="43781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indent="-380996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Rectified linear unit activation function. In </a:t>
            </a:r>
            <a:r>
              <a:rPr lang="en-US" sz="1800" dirty="0" err="1">
                <a:solidFill>
                  <a:schemeClr val="bg1"/>
                </a:solidFill>
              </a:rPr>
              <a:t>Keras</a:t>
            </a:r>
            <a:r>
              <a:rPr lang="en-US" sz="1800" dirty="0">
                <a:solidFill>
                  <a:schemeClr val="bg1"/>
                </a:solidFill>
              </a:rPr>
              <a:t> (‘</a:t>
            </a:r>
            <a:r>
              <a:rPr lang="en-US" sz="1800" dirty="0" err="1">
                <a:solidFill>
                  <a:schemeClr val="bg1"/>
                </a:solidFill>
              </a:rPr>
              <a:t>relu</a:t>
            </a:r>
            <a:r>
              <a:rPr lang="en-US" sz="1800" dirty="0">
                <a:solidFill>
                  <a:schemeClr val="bg1"/>
                </a:solidFill>
              </a:rPr>
              <a:t>’)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f(x) = max(0,x)</a:t>
            </a:r>
          </a:p>
          <a:p>
            <a:pPr marL="380996" indent="-380996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Better training performance is usually achieved using </a:t>
            </a:r>
            <a:r>
              <a:rPr lang="en-US" sz="1800" dirty="0" err="1">
                <a:solidFill>
                  <a:schemeClr val="bg1"/>
                </a:solidFill>
              </a:rPr>
              <a:t>relu</a:t>
            </a:r>
            <a:endParaRPr lang="en-US" sz="1800" dirty="0">
              <a:solidFill>
                <a:schemeClr val="bg1"/>
              </a:solidFill>
            </a:endParaRPr>
          </a:p>
          <a:p>
            <a:pPr marL="1015990" lvl="1" indent="-380996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Analytical derivative </a:t>
            </a:r>
            <a:r>
              <a:rPr lang="en-US" sz="1600" dirty="0" err="1">
                <a:solidFill>
                  <a:schemeClr val="bg1"/>
                </a:solidFill>
              </a:rPr>
              <a:t>wrt</a:t>
            </a:r>
            <a:r>
              <a:rPr lang="en-US" sz="1600" dirty="0">
                <a:solidFill>
                  <a:schemeClr val="bg1"/>
                </a:solidFill>
              </a:rPr>
              <a:t> x, but not continuous</a:t>
            </a:r>
          </a:p>
          <a:p>
            <a:pPr marL="380996" indent="-380996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Smooth approximation: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f(x) = log (1 + exp(x) )</a:t>
            </a:r>
            <a:endParaRPr lang="en-US" sz="1600" dirty="0">
              <a:solidFill>
                <a:schemeClr val="bg1"/>
              </a:solidFill>
            </a:endParaRPr>
          </a:p>
          <a:p>
            <a:pPr marL="1015990" lvl="1" indent="-380996">
              <a:spcBef>
                <a:spcPts val="600"/>
              </a:spcBef>
              <a:spcAft>
                <a:spcPts val="600"/>
              </a:spcAft>
            </a:pPr>
            <a:r>
              <a:rPr lang="en-US" sz="1600" b="1" dirty="0" err="1">
                <a:solidFill>
                  <a:schemeClr val="bg1"/>
                </a:solidFill>
              </a:rPr>
              <a:t>Softplus</a:t>
            </a:r>
            <a:r>
              <a:rPr lang="en-US" sz="1600" dirty="0">
                <a:solidFill>
                  <a:schemeClr val="bg1"/>
                </a:solidFill>
              </a:rPr>
              <a:t> function</a:t>
            </a:r>
          </a:p>
          <a:p>
            <a:pPr marL="1015990" lvl="1" indent="-380996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Analytical derivative </a:t>
            </a:r>
            <a:r>
              <a:rPr lang="en-US" sz="1600" dirty="0" err="1">
                <a:solidFill>
                  <a:schemeClr val="bg1"/>
                </a:solidFill>
              </a:rPr>
              <a:t>wrt</a:t>
            </a:r>
            <a:r>
              <a:rPr lang="en-US" sz="1600" dirty="0">
                <a:solidFill>
                  <a:schemeClr val="bg1"/>
                </a:solidFill>
              </a:rPr>
              <a:t> x</a:t>
            </a:r>
          </a:p>
          <a:p>
            <a:pPr marL="380996" indent="-380996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Excellent initial activation function</a:t>
            </a:r>
          </a:p>
          <a:p>
            <a:pPr marL="380996" indent="-380996"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AA79A9-C0EB-4B68-B277-F8E24C08E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649" y="2097893"/>
            <a:ext cx="4292521" cy="312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7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11A3-CE5B-4E9D-A450-AE8401DA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RELU Gradient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08DAA-1CDD-4BA9-BF77-AE6D1422A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F46E78-662C-418E-8037-120648B3E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8" y="1679067"/>
            <a:ext cx="4086808" cy="408680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943E9C-0EEA-468F-9EDD-4AE4C13CA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98" y="1679067"/>
            <a:ext cx="4086808" cy="408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4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421">
            <a:extLst>
              <a:ext uri="{FF2B5EF4-FFF2-40B4-BE49-F238E27FC236}">
                <a16:creationId xmlns:a16="http://schemas.microsoft.com/office/drawing/2014/main" id="{03DB0CCD-B104-4C6B-95D3-2CA0197154D2}"/>
              </a:ext>
            </a:extLst>
          </p:cNvPr>
          <p:cNvGrpSpPr/>
          <p:nvPr/>
        </p:nvGrpSpPr>
        <p:grpSpPr>
          <a:xfrm flipH="1">
            <a:off x="6927909" y="541657"/>
            <a:ext cx="2593895" cy="5098565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081A510-7F59-4312-B9CB-902C3DCAA25D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151688B-292E-4AF1-AF84-5AFA1D883C01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016594B-BA69-4519-B734-C22C81B62E1D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93A089-E491-46A9-857A-9E5979DFCAD4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C903894-FB17-4D74-A5D6-320C20A01CFF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63CF9B-19C1-47E9-B44B-99FE56F9C111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88A7A80-E58C-42DC-82B9-A5C6BA5DE30E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404D818-7251-47F8-9C66-D2F0E11E1DB6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632C40-6E12-44E3-8387-E7D883EA5FFD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5FD032-A44B-4813-95F5-80D27F063220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FDFBC8-F7D3-44DE-A673-3C7AFB14DA1D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ED176D-BAED-4C4D-8991-6A0AC62AF9F2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8BEC5D6-66D8-45EE-AC0E-64F0B380817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F6FE7FB-F05B-43DC-BEA9-D629B5AA9AEF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A61C76A-EDB4-41D4-957C-296B64DF2534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845853F-7BA9-4099-AE1F-BBA2B9F04BA3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FEB8BF2-DC18-4BEC-988E-CE7F417AE11D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0524DB7-AE96-47A1-BCDE-CB7020FC6788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9D13FF1-8C56-4456-BD81-0CF1B79A9E8F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C84F8F-1776-42E7-8009-66D2DC6D7609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E7BD20C-763B-4172-A5C1-701D877CC2BB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4F0AEF1-9FDC-4DB7-A48C-91C1DAB17B10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39F92C-7D42-4351-8F6F-DC6255A268A0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45E3DD-9AF3-4C67-B4B6-C23963744F8F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04F2469-3A5A-4106-A973-B4D18CA9D1A3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59DBD49-EC86-4B6F-B585-CA0DED3A64CA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EADEF5-A843-42B6-A392-0DC392A19DC8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56A0084-F1C2-436E-8A67-3E8D4C50A1E6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D8A7C4D-D4C8-4337-B568-758698F40289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64F9D1-9550-430D-A12B-D6CB4FB26B78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EDD268-E189-44F0-94FD-CEB090E43045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C8EB76-1B05-422C-A944-99AA96713BA3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BEDACD0-B2DC-4422-8517-FE9AC12E108C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F3F2B06-E731-40CE-B37C-3F4E98D50CC8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C359EDE-5459-4F88-865C-B5CBB9929146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361FBC6-0E6B-4F8A-8754-7176C7A19597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73C8DC5-C20E-46AD-B99C-B34ECA535B80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6E0BD9-858D-44F8-B4CB-788BED212628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F4B0678-FA2F-44F6-860D-67D67D3E3367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516026C-C7CE-4FE2-A120-57C459FEA215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832660C-1048-4A7E-968C-53CC5982496F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5F3F0ED-70CC-4C69-B357-2E2CFB7C5E36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74CC4B7-6271-49B6-9256-1C970AF7417D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6695BF-F26F-4DEC-A33F-A3D9BC33F6E5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1A24F2A-7C2B-437D-9A73-23A5D2E079E9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384CF2A-264C-440B-BD66-17914D2EFFE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642BFE5-D57D-43ED-BDF4-5F44C1370068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3100680-6A06-4FA5-BED3-428CC990700D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2B65C05-981E-4EC9-B0A2-B5EBFB1DE9E0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EF7A98C-417C-4CA5-B96E-AB50D7DDDFB7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7DEF2D2-E79D-41D6-BA1B-9EFD684F44B4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7BE7403-8990-4AFF-8346-484EBABF57A6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FB90DE8-B369-4C69-9F48-530EC495278F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1F5DC3-65C5-4B30-9D14-34B079EA7E8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CB9D4FC-1037-47E6-B93F-AA08DF5747CB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2FBEAFB-6702-4C4B-BC9B-28EEF5A5198F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9A43D51-48D5-4374-9CB4-1F5E8F83C296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4896F3A-A38A-42C9-8C3C-B453BE9D721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02327F-90E6-49AB-9079-C36A8713D7A6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774D7EF-507A-4671-9627-ED87A571D69E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8386241-D883-4EA4-89CE-8C4EE3614FEC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A4064EE-6E84-463D-B33C-BE589A2D420D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2E9E540-F1B8-4926-BCD1-FE6108F108C6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CF5FEB2-7A66-4A5D-B207-86B041A2FA2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3643728-1A17-4A75-8660-AB7F60B775C1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3396E86-1242-4807-8513-2931BA8303D6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67CC818-1EE0-4938-930A-D59623A86D02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3D6B61C-9C5F-4E9E-B151-BBA918263090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CC9F82-A8E0-443F-873B-2626ED157332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57F8EEA-DEDC-4AE9-B571-6A5B749F6A88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774F2D-C9C4-4643-B9AE-B5359F2B80B7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3B12B9B-9276-4D85-BF04-D8193FB9F8F0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064B8F6-AD86-491D-A7E7-D8CD78E76A68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6F9E0A6-0BE0-48BD-ADD1-77EFFC2C6728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77D3CA4-A050-4C5F-BDA6-93BFA26139EF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0817950-03CC-4921-9EDA-9133A4250DB1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E1B969A-FE57-4824-9A8C-B4F9A216B22F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AA18336-79C6-4B98-92E8-70BE49E43799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06C419B-E704-43E0-BAEA-FC6E83475C7D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5CB8CAF-A44C-4206-B2C8-C82856EF8026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9A7C645-5353-407D-AC64-CD0CA0EFF4A7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424C6DE-F6BC-4683-B972-18645AFAE897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40D1183-D7F2-4AFB-A659-260F4A09F9F6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DA344B0-D498-46A9-9CB7-5477D31071B7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ACA5E54-0C8A-484C-B986-7A2E6057819E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62ED63E-950D-4EDB-A28C-633BE432A27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3CA54FB-A76C-4571-8A2A-6C96301D9E5C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964CD5A-30B6-4CAF-A5FD-DE4E364BFD6F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F2C9CB-609D-4DE2-9DCC-B9ABCDF1FDB3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4144CE2-F73B-4DB3-88BA-4F724206706F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0355B6C-12BB-4556-8C82-09703DBCA804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9580C43-BE28-41AA-BA51-2083AD7AB542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DE81920-21B6-4484-A2FD-BB4CC9917AFB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AFED324-D3CF-4A94-910F-547F93219578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8B7AED4-3187-4AFE-97BC-DF918DAFF625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368C617-95A5-43C6-BD7F-8A4319E4052D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6A4492D-1A23-47F0-8B79-091C34F8322E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53CC449-02BB-45FE-AD74-A0CB17EB36EC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25195E9-0BE1-44F4-AB80-13B74A38A67C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68CAE64-6ABD-434C-B8FA-39D188BAA82F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694B4E2-5327-40A4-9576-D5897CD889C3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5AB24A8-6754-4C0C-BAD9-88005677C6D9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50D2FFD-C8C3-4CEC-8904-865FCA42B11C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49FD556-BC64-4FB8-89CD-2E256850F859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D106F2D-B8A2-4D68-A2DF-E24AA33EFE92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94CF238-8826-455F-AED4-01251D6AEA3E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CB47FF5-82C5-498F-84F2-B1A3AADDF26D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38EFFE-010F-4BC0-B0B6-FF49FEC10EAD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9140A50-BFF2-40DD-BE13-EA700639203B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7E23044-7A4C-4337-829B-EB12D1061518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E099BD6-7006-49B9-97B2-1A364E9087A8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66F0026-2BA4-456A-B968-C2D3F45E118C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08A9A7B-1748-4FE2-ADB5-F4BD668AD53B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3530ECA-A573-4638-8C67-7FDE06E53D8C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9CC4B3-380B-4319-8853-4CE517861174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2BFC9C5-4842-4993-88B1-461D9FEAB3D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B6FD142-BF8C-4560-B7D8-9F88287CE58C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39C9B9E-35BB-41BF-A4B6-8D082C55E931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C568C38-E43E-43B1-A1AA-4746A6C6A6C8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893538-3046-445E-93B3-A55277F6BA9A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326D3CC-A994-43E7-8E78-6CB06629C718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46B6A4F-385B-49FE-8FB5-7527F2A73FF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610D81F-4EEA-41B0-9F71-89022925C641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642424E-68A3-477B-9903-17D3A493E757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FAFCC1B-BBA5-4A64-8197-E4AA69633F31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D1065CE-FBEC-429E-A781-03FF2FEE5FA6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AD03AD-F1D1-48FB-B499-ED4EE0A663E2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A495F37-6858-43CC-870D-96BEA3A602AE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4AA6CC2-5756-42A3-8E4A-27C909A3D321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3E2E1A0-F20E-4329-9BC3-F50F6E7E2816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1AE4DFBF-58BE-4C1A-B1A0-141D56F1388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81942A59-F404-4109-85BD-8FD04BF5D81F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35BC94B-18EC-44F9-BE1D-4C64EC13E503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2A6113B-6B7E-4133-959F-4B7AD704F98C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0110094B-A8FA-4B01-8BD0-EA7AB9348F62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E21188A-4818-481A-BA4F-AA0F0DA34860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E5AD32D-BE51-44D8-A7D2-EECE7824B396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D32D43E-8B48-4525-AE60-A2C5E4C21779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AE1E614-C27A-4D50-9FB8-F7ACBAC3E9A1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1AE2D69-08A7-4010-9B8F-3623C5EFA3E4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222AA56-73D2-46C6-9F46-FB1C9D16D05B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5065CBC-065D-4322-8DD6-E2FA1EECB19B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F0D519A-F2D0-494A-BA84-25089AD9D53C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DA48B18-5FBB-476E-9CE4-35156BE0E440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A7260DEC-CDFF-4B61-A35B-22AE235E9DDF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C2385EBF-AE9A-4A56-B0A2-8374FA1F6400}"/>
              </a:ext>
            </a:extLst>
          </p:cNvPr>
          <p:cNvSpPr txBox="1"/>
          <p:nvPr/>
        </p:nvSpPr>
        <p:spPr>
          <a:xfrm>
            <a:off x="645799" y="395690"/>
            <a:ext cx="6231389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6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486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id="{2CB2561A-01EC-434D-8F7D-FAE51EF2A8FF}"/>
              </a:ext>
            </a:extLst>
          </p:cNvPr>
          <p:cNvSpPr txBox="1">
            <a:spLocks/>
          </p:cNvSpPr>
          <p:nvPr/>
        </p:nvSpPr>
        <p:spPr>
          <a:xfrm>
            <a:off x="991034" y="1322944"/>
            <a:ext cx="4802206" cy="37189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1480" indent="-411480">
              <a:spcBef>
                <a:spcPts val="360"/>
              </a:spcBef>
              <a:spcAft>
                <a:spcPts val="360"/>
              </a:spcAft>
              <a:buFont typeface="+mj-lt"/>
              <a:buAutoNum type="arabicPeriod"/>
            </a:pPr>
            <a:r>
              <a:rPr lang="en-US" sz="2160" dirty="0">
                <a:solidFill>
                  <a:schemeClr val="bg1"/>
                </a:solidFill>
              </a:rPr>
              <a:t>Deep Learning Approach</a:t>
            </a:r>
          </a:p>
          <a:p>
            <a:pPr marL="411480" indent="-411480">
              <a:spcBef>
                <a:spcPts val="360"/>
              </a:spcBef>
              <a:spcAft>
                <a:spcPts val="360"/>
              </a:spcAft>
              <a:buFont typeface="+mj-lt"/>
              <a:buAutoNum type="arabicPeriod"/>
            </a:pPr>
            <a:r>
              <a:rPr lang="en-US" sz="2160" dirty="0">
                <a:solidFill>
                  <a:schemeClr val="bg1"/>
                </a:solidFill>
              </a:rPr>
              <a:t>Frameworks</a:t>
            </a:r>
          </a:p>
          <a:p>
            <a:pPr marL="411480" indent="-411480">
              <a:spcBef>
                <a:spcPts val="360"/>
              </a:spcBef>
              <a:spcAft>
                <a:spcPts val="360"/>
              </a:spcAft>
              <a:buFont typeface="+mj-lt"/>
              <a:buAutoNum type="arabicPeriod"/>
            </a:pPr>
            <a:r>
              <a:rPr lang="en-US" sz="2160" dirty="0" err="1">
                <a:solidFill>
                  <a:schemeClr val="bg1"/>
                </a:solidFill>
              </a:rPr>
              <a:t>Keras</a:t>
            </a:r>
            <a:endParaRPr lang="en-US" sz="2160" dirty="0">
              <a:solidFill>
                <a:schemeClr val="bg1"/>
              </a:solidFill>
            </a:endParaRPr>
          </a:p>
          <a:p>
            <a:pPr marL="411480" indent="-411480">
              <a:spcBef>
                <a:spcPts val="360"/>
              </a:spcBef>
              <a:spcAft>
                <a:spcPts val="360"/>
              </a:spcAft>
              <a:buFont typeface="+mj-lt"/>
              <a:buAutoNum type="arabicPeriod"/>
            </a:pPr>
            <a:r>
              <a:rPr lang="en-US" sz="2160" dirty="0">
                <a:solidFill>
                  <a:schemeClr val="bg1"/>
                </a:solidFill>
              </a:rPr>
              <a:t>Splitting the Data Set</a:t>
            </a:r>
          </a:p>
          <a:p>
            <a:pPr marL="411480" indent="-411480">
              <a:spcBef>
                <a:spcPts val="360"/>
              </a:spcBef>
              <a:spcAft>
                <a:spcPts val="360"/>
              </a:spcAft>
              <a:buFont typeface="+mj-lt"/>
              <a:buAutoNum type="arabicPeriod"/>
            </a:pPr>
            <a:r>
              <a:rPr lang="en-US" sz="2160" dirty="0" err="1">
                <a:solidFill>
                  <a:schemeClr val="bg1"/>
                </a:solidFill>
              </a:rPr>
              <a:t>Horovod</a:t>
            </a:r>
            <a:endParaRPr lang="en-US" sz="2160" dirty="0">
              <a:solidFill>
                <a:schemeClr val="bg1"/>
              </a:solidFill>
            </a:endParaRPr>
          </a:p>
          <a:p>
            <a:pPr marL="411480" indent="-411480">
              <a:spcBef>
                <a:spcPts val="360"/>
              </a:spcBef>
              <a:spcAft>
                <a:spcPts val="360"/>
              </a:spcAft>
              <a:buFont typeface="+mj-lt"/>
              <a:buAutoNum type="arabicPeriod"/>
            </a:pPr>
            <a:r>
              <a:rPr lang="en-US" sz="2160" dirty="0">
                <a:solidFill>
                  <a:schemeClr val="bg1"/>
                </a:solidFill>
              </a:rPr>
              <a:t>Seven NN Stages</a:t>
            </a:r>
          </a:p>
          <a:p>
            <a:pPr marL="411480" indent="-411480">
              <a:spcBef>
                <a:spcPts val="360"/>
              </a:spcBef>
              <a:spcAft>
                <a:spcPts val="360"/>
              </a:spcAft>
              <a:buFont typeface="+mj-lt"/>
              <a:buAutoNum type="arabicPeriod"/>
            </a:pPr>
            <a:r>
              <a:rPr lang="en-US" sz="2160" dirty="0">
                <a:solidFill>
                  <a:schemeClr val="bg1"/>
                </a:solidFill>
              </a:rPr>
              <a:t>Basic Visualization</a:t>
            </a:r>
          </a:p>
          <a:p>
            <a:pPr marL="411480" indent="-411480">
              <a:spcBef>
                <a:spcPts val="360"/>
              </a:spcBef>
              <a:spcAft>
                <a:spcPts val="360"/>
              </a:spcAft>
              <a:buFont typeface="+mj-lt"/>
              <a:buAutoNum type="arabicPeriod"/>
            </a:pPr>
            <a:r>
              <a:rPr lang="en-US" sz="2160" dirty="0">
                <a:solidFill>
                  <a:schemeClr val="bg1"/>
                </a:solidFill>
              </a:rPr>
              <a:t>Model Summary</a:t>
            </a:r>
          </a:p>
          <a:p>
            <a:pPr marL="0" indent="0">
              <a:spcBef>
                <a:spcPts val="360"/>
              </a:spcBef>
              <a:spcAft>
                <a:spcPts val="360"/>
              </a:spcAft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411480" indent="-411480">
              <a:spcBef>
                <a:spcPts val="360"/>
              </a:spcBef>
              <a:spcAft>
                <a:spcPts val="360"/>
              </a:spcAft>
              <a:buFont typeface="+mj-lt"/>
              <a:buAutoNum type="arabicPeriod"/>
            </a:pPr>
            <a:endParaRPr lang="en-US" sz="2160" dirty="0">
              <a:solidFill>
                <a:schemeClr val="bg1"/>
              </a:solidFill>
            </a:endParaRPr>
          </a:p>
          <a:p>
            <a:pPr marL="0" indent="0">
              <a:spcBef>
                <a:spcPts val="360"/>
              </a:spcBef>
              <a:spcAft>
                <a:spcPts val="360"/>
              </a:spcAft>
              <a:buNone/>
            </a:pPr>
            <a:endParaRPr lang="en-US" sz="2160" dirty="0">
              <a:solidFill>
                <a:schemeClr val="bg1"/>
              </a:solidFill>
            </a:endParaRPr>
          </a:p>
          <a:p>
            <a:pPr marL="411480" indent="-411480">
              <a:spcBef>
                <a:spcPts val="360"/>
              </a:spcBef>
              <a:spcAft>
                <a:spcPts val="360"/>
              </a:spcAft>
              <a:buFont typeface="+mj-lt"/>
              <a:buAutoNum type="arabicPeriod"/>
            </a:pPr>
            <a:endParaRPr lang="en-US" sz="2160" dirty="0"/>
          </a:p>
        </p:txBody>
      </p:sp>
      <p:sp>
        <p:nvSpPr>
          <p:cNvPr id="150" name="Graphic 4">
            <a:extLst>
              <a:ext uri="{FF2B5EF4-FFF2-40B4-BE49-F238E27FC236}">
                <a16:creationId xmlns:a16="http://schemas.microsoft.com/office/drawing/2014/main" id="{2074C11C-159B-483F-AABD-1A37E50663FA}"/>
              </a:ext>
            </a:extLst>
          </p:cNvPr>
          <p:cNvSpPr/>
          <p:nvPr/>
        </p:nvSpPr>
        <p:spPr>
          <a:xfrm rot="19505365">
            <a:off x="6459562" y="988708"/>
            <a:ext cx="4033711" cy="3953036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9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7A8F7-A782-43AC-BDE0-F4EE95AD0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 -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6E2-B9DE-4C9F-84BA-D94EB00940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722B9A-FD13-41E1-9999-4733CD138D8A}"/>
              </a:ext>
            </a:extLst>
          </p:cNvPr>
          <p:cNvSpPr txBox="1">
            <a:spLocks/>
          </p:cNvSpPr>
          <p:nvPr/>
        </p:nvSpPr>
        <p:spPr>
          <a:xfrm>
            <a:off x="574167" y="2336707"/>
            <a:ext cx="5664708" cy="35415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indent="-380996">
              <a:spcBef>
                <a:spcPts val="900"/>
              </a:spcBef>
              <a:spcAft>
                <a:spcPts val="900"/>
              </a:spcAft>
            </a:pPr>
            <a:r>
              <a:rPr lang="en-US" sz="1800" dirty="0">
                <a:solidFill>
                  <a:schemeClr val="bg1"/>
                </a:solidFill>
              </a:rPr>
              <a:t>In mathematics, the </a:t>
            </a:r>
            <a:r>
              <a:rPr lang="en-US" sz="1800" dirty="0" err="1">
                <a:solidFill>
                  <a:schemeClr val="bg1"/>
                </a:solidFill>
              </a:rPr>
              <a:t>softmax</a:t>
            </a:r>
            <a:r>
              <a:rPr lang="en-US" sz="1800" dirty="0">
                <a:solidFill>
                  <a:schemeClr val="bg1"/>
                </a:solidFill>
              </a:rPr>
              <a:t> function, or normalized exponential function, is a generalization of the </a:t>
            </a:r>
            <a:r>
              <a:rPr lang="en-US" sz="1800" dirty="0">
                <a:hlinkClick r:id="rId2" tooltip="Logistic function"/>
              </a:rPr>
              <a:t>logistic function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bg1"/>
                </a:solidFill>
              </a:rPr>
              <a:t>(In </a:t>
            </a:r>
            <a:r>
              <a:rPr lang="en-US" sz="1800" dirty="0" err="1">
                <a:solidFill>
                  <a:schemeClr val="bg1"/>
                </a:solidFill>
              </a:rPr>
              <a:t>Keras</a:t>
            </a:r>
            <a:r>
              <a:rPr lang="en-US" sz="1800" dirty="0">
                <a:solidFill>
                  <a:schemeClr val="bg1"/>
                </a:solidFill>
              </a:rPr>
              <a:t>, ‘</a:t>
            </a:r>
            <a:r>
              <a:rPr lang="en-US" sz="1800" dirty="0" err="1">
                <a:solidFill>
                  <a:schemeClr val="bg1"/>
                </a:solidFill>
              </a:rPr>
              <a:t>softmax</a:t>
            </a:r>
            <a:r>
              <a:rPr lang="en-US" sz="1800" dirty="0">
                <a:solidFill>
                  <a:schemeClr val="bg1"/>
                </a:solidFill>
              </a:rPr>
              <a:t>’)</a:t>
            </a:r>
          </a:p>
          <a:p>
            <a:pPr marL="380996" indent="-380996">
              <a:spcBef>
                <a:spcPts val="900"/>
              </a:spcBef>
              <a:spcAft>
                <a:spcPts val="900"/>
              </a:spcAft>
            </a:pPr>
            <a:r>
              <a:rPr lang="en-US" sz="1800" dirty="0">
                <a:solidFill>
                  <a:schemeClr val="bg1"/>
                </a:solidFill>
              </a:rPr>
              <a:t>Neural Networks are commonly trained under a log loss (or cross-entropy) regime</a:t>
            </a:r>
          </a:p>
          <a:p>
            <a:pPr marL="380996" indent="-380996">
              <a:spcBef>
                <a:spcPts val="900"/>
              </a:spcBef>
              <a:spcAft>
                <a:spcPts val="900"/>
              </a:spcAft>
            </a:pPr>
            <a:r>
              <a:rPr lang="en-US" sz="1800" dirty="0">
                <a:solidFill>
                  <a:schemeClr val="bg1"/>
                </a:solidFill>
              </a:rPr>
              <a:t>Probabilities will be in range of 0 to 1</a:t>
            </a:r>
          </a:p>
          <a:p>
            <a:pPr marL="1015990" lvl="1" indent="-380996">
              <a:spcBef>
                <a:spcPts val="900"/>
              </a:spcBef>
              <a:spcAft>
                <a:spcPts val="900"/>
              </a:spcAft>
            </a:pPr>
            <a:r>
              <a:rPr lang="en-US" sz="1600" dirty="0">
                <a:solidFill>
                  <a:schemeClr val="bg1"/>
                </a:solidFill>
              </a:rPr>
              <a:t>Sum of all probabilities is 1</a:t>
            </a:r>
          </a:p>
          <a:p>
            <a:pPr marL="380996" indent="-380996">
              <a:spcBef>
                <a:spcPts val="900"/>
              </a:spcBef>
              <a:spcAft>
                <a:spcPts val="900"/>
              </a:spcAft>
            </a:pPr>
            <a:endParaRPr lang="en-US" sz="32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E7CAAA5-3D58-4775-A724-B2C582AFC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2016" y="2427058"/>
            <a:ext cx="2410629" cy="86251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4578A99-053E-4CFC-9772-70FE9C514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9064" y="1712641"/>
            <a:ext cx="2307912" cy="425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1F2D7A-50F4-4259-B8C0-CBD3483C28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2016" y="3578262"/>
            <a:ext cx="2434123" cy="243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9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D789-FAD3-496F-981F-52670EC3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vs.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F0B4D-6856-44A6-BC8A-F03DB562BF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1B4A0D3-D2CC-46D7-B030-2ED5EF0BD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9" y="1838491"/>
            <a:ext cx="5021739" cy="376630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4FD1E7-0D61-4FB9-BD32-AE52C8912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52" y="1842980"/>
            <a:ext cx="5077348" cy="380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4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B58B-F888-43BA-BAED-72210CC1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Swish Python Code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F8D51-7745-45EC-A8CB-A08E20F46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DE1561-832F-4981-A0E3-AA6E9563644B}"/>
              </a:ext>
            </a:extLst>
          </p:cNvPr>
          <p:cNvSpPr txBox="1">
            <a:spLocks/>
          </p:cNvSpPr>
          <p:nvPr/>
        </p:nvSpPr>
        <p:spPr>
          <a:xfrm>
            <a:off x="6766560" y="2146206"/>
            <a:ext cx="3869730" cy="35812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indent="-380996"/>
            <a:r>
              <a:rPr lang="en-US" sz="1800" dirty="0">
                <a:solidFill>
                  <a:schemeClr val="bg1"/>
                </a:solidFill>
              </a:rPr>
              <a:t>Create your own “swish” function for </a:t>
            </a:r>
            <a:r>
              <a:rPr lang="en-US" sz="1800" dirty="0" err="1">
                <a:solidFill>
                  <a:schemeClr val="bg1"/>
                </a:solidFill>
              </a:rPr>
              <a:t>Keras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D369BD2E-513F-406C-B474-C30E5768BF7B}"/>
              </a:ext>
            </a:extLst>
          </p:cNvPr>
          <p:cNvSpPr/>
          <p:nvPr/>
        </p:nvSpPr>
        <p:spPr>
          <a:xfrm>
            <a:off x="336511" y="1701322"/>
            <a:ext cx="6150014" cy="1125006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1592" tIns="50796" rIns="101592" bIns="5079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keras.backend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sigmoid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swish(x, beta = 1):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(x * sigmoid(beta * x))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53FF84-979F-4A01-8578-8FC2BB1C7396}"/>
              </a:ext>
            </a:extLst>
          </p:cNvPr>
          <p:cNvSpPr/>
          <p:nvPr/>
        </p:nvSpPr>
        <p:spPr>
          <a:xfrm>
            <a:off x="336511" y="3022128"/>
            <a:ext cx="6150014" cy="146097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1592" tIns="50796" rIns="101592" bIns="5079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keras.utils.generic_utils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get_custom_objects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keras.layers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Activation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get_custom_objects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().update({'swish': Activation(swish)})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07FFBD3E-15D6-49DA-A6BD-B2F15B014D87}"/>
              </a:ext>
            </a:extLst>
          </p:cNvPr>
          <p:cNvSpPr/>
          <p:nvPr/>
        </p:nvSpPr>
        <p:spPr>
          <a:xfrm>
            <a:off x="336511" y="4678907"/>
            <a:ext cx="6150014" cy="1267550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1592" tIns="50796" rIns="101592" bIns="50796" rtlCol="0" anchor="ctr"/>
          <a:lstStyle/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(Flatten())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(Dense(256, activation = “swish”))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(Dense(100, activation = “swish”))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BatchNormalization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43520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8CBB0-A2C7-4F23-9A0D-240B2C64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bias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633FC-1FC3-45F7-BA0E-AFBBC23BAC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A3F71F-66FF-4303-9065-44E92DD802E6}"/>
              </a:ext>
            </a:extLst>
          </p:cNvPr>
          <p:cNvSpPr txBox="1">
            <a:spLocks/>
          </p:cNvSpPr>
          <p:nvPr/>
        </p:nvSpPr>
        <p:spPr>
          <a:xfrm>
            <a:off x="574167" y="2155731"/>
            <a:ext cx="6908250" cy="34952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indent="-380996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Biases are almost always helpful</a:t>
            </a:r>
          </a:p>
          <a:p>
            <a:pPr marL="380996" indent="-380996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In effect, </a:t>
            </a:r>
            <a:r>
              <a:rPr lang="en-US" sz="1800" b="1" dirty="0">
                <a:solidFill>
                  <a:schemeClr val="bg1"/>
                </a:solidFill>
              </a:rPr>
              <a:t>a bias value allows you to shift the activation function to the left or right</a:t>
            </a:r>
            <a:r>
              <a:rPr lang="en-US" sz="1800" dirty="0">
                <a:solidFill>
                  <a:schemeClr val="bg1"/>
                </a:solidFill>
              </a:rPr>
              <a:t>, which may be critical for successful learning</a:t>
            </a:r>
          </a:p>
          <a:p>
            <a:pPr marL="380996" indent="-380996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The NN “discovers” the bias value</a:t>
            </a:r>
          </a:p>
          <a:p>
            <a:pPr marL="1015990" lvl="1" indent="-380996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Typically one per neuron</a:t>
            </a:r>
          </a:p>
          <a:p>
            <a:pPr marL="380996" indent="-380996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Weights determine “steepness” of curve</a:t>
            </a:r>
          </a:p>
          <a:p>
            <a:pPr marL="380996" indent="-380996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Bias shifts entire curve left or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ABFF1-43CE-48AE-92F2-3DF82D4AB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808" y="2517775"/>
            <a:ext cx="2977444" cy="97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0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0FFE-B68E-4847-BFC8-6EFB2D451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E93C5-F9A7-4FA6-8AA3-1C0AE8A71D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85525C-2368-43A3-A26D-4E545A799EF6}"/>
              </a:ext>
            </a:extLst>
          </p:cNvPr>
          <p:cNvSpPr txBox="1">
            <a:spLocks/>
          </p:cNvSpPr>
          <p:nvPr/>
        </p:nvSpPr>
        <p:spPr>
          <a:xfrm>
            <a:off x="183402" y="1965230"/>
            <a:ext cx="4062027" cy="4355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444"/>
              </a:spcBef>
              <a:spcAft>
                <a:spcPts val="444"/>
              </a:spcAft>
            </a:pPr>
            <a:r>
              <a:rPr lang="en-US" sz="1800" dirty="0">
                <a:solidFill>
                  <a:schemeClr val="bg1"/>
                </a:solidFill>
              </a:rPr>
              <a:t>Multi-layer Perceptron – several </a:t>
            </a:r>
            <a:r>
              <a:rPr lang="en-US" sz="1800" dirty="0" err="1">
                <a:solidFill>
                  <a:schemeClr val="bg1"/>
                </a:solidFill>
              </a:rPr>
              <a:t>perceptrons</a:t>
            </a:r>
            <a:endParaRPr lang="en-US" sz="18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444"/>
              </a:spcBef>
              <a:spcAft>
                <a:spcPts val="444"/>
              </a:spcAft>
            </a:pPr>
            <a:r>
              <a:rPr lang="en-US" sz="1800" dirty="0">
                <a:solidFill>
                  <a:schemeClr val="bg1"/>
                </a:solidFill>
              </a:rPr>
              <a:t>Includes bias (</a:t>
            </a:r>
            <a:r>
              <a:rPr lang="en-US" sz="18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1800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800" dirty="0">
                <a:solidFill>
                  <a:schemeClr val="bg1"/>
                </a:solidFill>
              </a:rPr>
              <a:t>) per neuron</a:t>
            </a:r>
          </a:p>
          <a:p>
            <a:pPr marL="342900" indent="-342900">
              <a:spcBef>
                <a:spcPts val="444"/>
              </a:spcBef>
              <a:spcAft>
                <a:spcPts val="444"/>
              </a:spcAft>
            </a:pPr>
            <a:r>
              <a:rPr lang="en-US" sz="1800" dirty="0" err="1">
                <a:solidFill>
                  <a:schemeClr val="bg1"/>
                </a:solidFill>
              </a:rPr>
              <a:t>Cybenko's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hlinkClick r:id="rId2"/>
              </a:rPr>
              <a:t>universal approximation theorem</a:t>
            </a:r>
            <a:r>
              <a:rPr lang="en-US" sz="1800" dirty="0">
                <a:solidFill>
                  <a:schemeClr val="bg1"/>
                </a:solidFill>
              </a:rPr>
              <a:t>, a (wide enough) MLP with a single hidden layer of sigmoid neurons is capable of approximating </a:t>
            </a:r>
            <a:r>
              <a:rPr lang="en-US" sz="1800" i="1" dirty="0">
                <a:solidFill>
                  <a:schemeClr val="bg1"/>
                </a:solidFill>
              </a:rPr>
              <a:t>any</a:t>
            </a:r>
            <a:r>
              <a:rPr lang="en-US" sz="1800" dirty="0">
                <a:solidFill>
                  <a:schemeClr val="bg1"/>
                </a:solidFill>
              </a:rPr>
              <a:t> continuous real function on a bounded interval</a:t>
            </a:r>
          </a:p>
          <a:p>
            <a:pPr marL="342900" indent="-342900">
              <a:spcBef>
                <a:spcPts val="444"/>
              </a:spcBef>
              <a:spcAft>
                <a:spcPts val="444"/>
              </a:spcAft>
            </a:pPr>
            <a:r>
              <a:rPr lang="en-US" sz="1800" dirty="0">
                <a:solidFill>
                  <a:schemeClr val="bg1"/>
                </a:solidFill>
              </a:rPr>
              <a:t>The proof of this theorem is not constructive, and therefore does not offer an efficient training algorithm for learning such structures </a:t>
            </a:r>
            <a:r>
              <a:rPr lang="en-US" sz="1800" dirty="0"/>
              <a:t>in general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7F84D-A606-4485-A599-BE72BBA03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398" y="2527904"/>
            <a:ext cx="6350000" cy="233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4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EBC7-8139-408E-97F7-B395516FD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52B0F-3BDE-4428-A765-9C2AA5C92C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65D7C1-3175-43A5-93C5-A81E540DC0F6}"/>
              </a:ext>
            </a:extLst>
          </p:cNvPr>
          <p:cNvSpPr txBox="1">
            <a:spLocks/>
          </p:cNvSpPr>
          <p:nvPr/>
        </p:nvSpPr>
        <p:spPr>
          <a:xfrm>
            <a:off x="574168" y="1955706"/>
            <a:ext cx="6087890" cy="4132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indent="-380996">
              <a:spcBef>
                <a:spcPts val="667"/>
              </a:spcBef>
              <a:spcAft>
                <a:spcPts val="667"/>
              </a:spcAft>
            </a:pPr>
            <a:r>
              <a:rPr lang="en-US" sz="1800" dirty="0">
                <a:solidFill>
                  <a:schemeClr val="bg1"/>
                </a:solidFill>
              </a:rPr>
              <a:t>Conceptually simple by defining layers</a:t>
            </a:r>
          </a:p>
          <a:p>
            <a:pPr marL="380996" indent="-380996">
              <a:spcBef>
                <a:spcPts val="667"/>
              </a:spcBef>
              <a:spcAft>
                <a:spcPts val="667"/>
              </a:spcAft>
            </a:pPr>
            <a:r>
              <a:rPr lang="en-US" sz="1800" dirty="0">
                <a:solidFill>
                  <a:schemeClr val="bg1"/>
                </a:solidFill>
              </a:rPr>
              <a:t>For many years 0-1 “hidden layers” were used</a:t>
            </a:r>
          </a:p>
          <a:p>
            <a:pPr marL="1015990" lvl="1" indent="-380996">
              <a:spcBef>
                <a:spcPts val="667"/>
              </a:spcBef>
              <a:spcAft>
                <a:spcPts val="667"/>
              </a:spcAft>
            </a:pPr>
            <a:r>
              <a:rPr lang="en-US" sz="1600" dirty="0">
                <a:solidFill>
                  <a:schemeClr val="bg1"/>
                </a:solidFill>
              </a:rPr>
              <a:t>“hidden” means they are not the input or output</a:t>
            </a:r>
          </a:p>
          <a:p>
            <a:pPr marL="380996" indent="-380996">
              <a:spcBef>
                <a:spcPts val="667"/>
              </a:spcBef>
              <a:spcAft>
                <a:spcPts val="667"/>
              </a:spcAft>
            </a:pPr>
            <a:r>
              <a:rPr lang="en-US" sz="1800" dirty="0">
                <a:solidFill>
                  <a:schemeClr val="bg1"/>
                </a:solidFill>
              </a:rPr>
              <a:t>Deep Neural Network can have tens, hundreds, or thousands of hidden layers</a:t>
            </a:r>
          </a:p>
          <a:p>
            <a:pPr marL="380996" indent="-380996">
              <a:spcBef>
                <a:spcPts val="667"/>
              </a:spcBef>
              <a:spcAft>
                <a:spcPts val="667"/>
              </a:spcAft>
            </a:pPr>
            <a:r>
              <a:rPr lang="en-US" sz="1800" dirty="0">
                <a:solidFill>
                  <a:schemeClr val="bg1"/>
                </a:solidFill>
              </a:rPr>
              <a:t>Many neurons in layers</a:t>
            </a:r>
          </a:p>
          <a:p>
            <a:pPr marL="380996" indent="-380996">
              <a:spcBef>
                <a:spcPts val="667"/>
              </a:spcBef>
              <a:spcAft>
                <a:spcPts val="667"/>
              </a:spcAft>
            </a:pPr>
            <a:r>
              <a:rPr lang="en-US" sz="1800" dirty="0">
                <a:solidFill>
                  <a:schemeClr val="bg1"/>
                </a:solidFill>
              </a:rPr>
              <a:t>All neurons in one layer are connected to neurons in previous layer and in next layer (left to right)</a:t>
            </a:r>
          </a:p>
          <a:p>
            <a:pPr marL="1015990" lvl="1" indent="-380996">
              <a:spcBef>
                <a:spcPts val="667"/>
              </a:spcBef>
              <a:spcAft>
                <a:spcPts val="667"/>
              </a:spcAft>
            </a:pPr>
            <a:r>
              <a:rPr lang="en-US" sz="1600" dirty="0">
                <a:solidFill>
                  <a:schemeClr val="bg1"/>
                </a:solidFill>
              </a:rPr>
              <a:t>FCN = Fully Connected Network</a:t>
            </a:r>
          </a:p>
          <a:p>
            <a:pPr marL="1015990" lvl="1" indent="-380996">
              <a:spcBef>
                <a:spcPts val="444"/>
              </a:spcBef>
              <a:spcAft>
                <a:spcPts val="444"/>
              </a:spcAft>
            </a:pPr>
            <a:endParaRPr lang="en-US" sz="1778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F502C0-A31C-435A-B211-39297CEC0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141" y="2369155"/>
            <a:ext cx="3468278" cy="237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2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3226-11EB-44A6-9407-41D27DA5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 -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E0070-1881-4BB6-B870-F6BEDA6F1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0996" indent="-380996">
              <a:buFont typeface="Arial" panose="020B0604020202020204" pitchFamily="34" charset="0"/>
              <a:buChar char="•"/>
            </a:pPr>
            <a:r>
              <a:rPr lang="en-US" sz="1800" dirty="0"/>
              <a:t>There are unknown parameters that are found via training</a:t>
            </a:r>
          </a:p>
          <a:p>
            <a:pPr marL="952496" lvl="1" indent="-380996">
              <a:buFont typeface="Arial" panose="020B0604020202020204" pitchFamily="34" charset="0"/>
              <a:buChar char="•"/>
            </a:pPr>
            <a:r>
              <a:rPr lang="en-US" sz="1600" dirty="0"/>
              <a:t>Weights (1 per connection from layer to layer)</a:t>
            </a:r>
          </a:p>
          <a:p>
            <a:pPr marL="952496" lvl="1" indent="-380996">
              <a:buFont typeface="Arial" panose="020B0604020202020204" pitchFamily="34" charset="0"/>
              <a:buChar char="•"/>
            </a:pPr>
            <a:r>
              <a:rPr lang="en-US" sz="1600" dirty="0"/>
              <a:t>Bias (1 per neuron)</a:t>
            </a:r>
          </a:p>
          <a:p>
            <a:pPr marL="380996" indent="-380996">
              <a:buFont typeface="Arial" panose="020B0604020202020204" pitchFamily="34" charset="0"/>
              <a:buChar char="•"/>
            </a:pPr>
            <a:r>
              <a:rPr lang="en-US" sz="1800" dirty="0"/>
              <a:t>They are found by “reducing” the error (optimization problem)</a:t>
            </a:r>
          </a:p>
          <a:p>
            <a:pPr marL="952496" lvl="1" indent="-380996">
              <a:buFont typeface="Arial" panose="020B0604020202020204" pitchFamily="34" charset="0"/>
              <a:buChar char="•"/>
            </a:pPr>
            <a:r>
              <a:rPr lang="en-US" sz="1600" dirty="0"/>
              <a:t>Error = Correct output – Computed output</a:t>
            </a:r>
          </a:p>
          <a:p>
            <a:pPr marL="380996" indent="-380996">
              <a:buFont typeface="Arial" panose="020B0604020202020204" pitchFamily="34" charset="0"/>
              <a:buChar char="•"/>
            </a:pPr>
            <a:r>
              <a:rPr lang="en-US" sz="1800" dirty="0"/>
              <a:t>You do not have to program these parameters nor a way to discover them</a:t>
            </a:r>
          </a:p>
          <a:p>
            <a:pPr marL="952496" lvl="1" indent="-380996">
              <a:buFont typeface="Arial" panose="020B0604020202020204" pitchFamily="34" charset="0"/>
              <a:buChar char="•"/>
            </a:pPr>
            <a:r>
              <a:rPr lang="en-US" sz="1600" dirty="0"/>
              <a:t>The NN does this for you (“Software writing software”)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D3342-33A9-4BBC-8D6D-05B9A2D56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6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48F33-21B8-46CC-B25C-E3583E78F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 -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048-3C39-45C2-8630-ED42248DB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During training, the Neural Network determines the weights and biases (design parameters)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Can result in a HUGE number of parameters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GPT-2 8B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500" dirty="0"/>
              <a:t>Transformer-based language model for generative language modeling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500" dirty="0"/>
              <a:t>Designed to predict and generate text (e.g.- write the next sentence in a document given the initial paragraph)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500" dirty="0"/>
              <a:t>8.3B parameters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GPT-3 175B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We have no real control of the design parameters during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0E9D2-05FD-4CFA-8E0D-C3F3A73012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0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9DAC7-CDD8-4ACE-8C47-93E57435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 -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05BA3-A411-4CBB-9AF2-E0973750D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Sometimes interesting things happen during training and none of it is under our control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NN discovers relationships between inputs and the outputs WITHOUT human intervention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Sometimes these relationships are new (previously not known)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500" dirty="0"/>
              <a:t>Gives rise to the concept of “artificial intelligence”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D263C-6828-4064-ADCB-45EE18E376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5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EF5B-E2EA-4DBF-8399-DECE63A5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14839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7B8F6-D88A-4D19-AA78-635D6870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Approach</a:t>
            </a:r>
          </a:p>
        </p:txBody>
      </p:sp>
      <p:pic>
        <p:nvPicPr>
          <p:cNvPr id="5" name="Picture 4" descr="74_fliplr.JPG">
            <a:extLst>
              <a:ext uri="{FF2B5EF4-FFF2-40B4-BE49-F238E27FC236}">
                <a16:creationId xmlns:a16="http://schemas.microsoft.com/office/drawing/2014/main" id="{79C60292-1EA7-43FA-9C4C-44EFE4B2A9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8" y="2369263"/>
            <a:ext cx="618066" cy="599524"/>
          </a:xfrm>
          <a:prstGeom prst="rect">
            <a:avLst/>
          </a:prstGeom>
        </p:spPr>
      </p:pic>
      <p:pic>
        <p:nvPicPr>
          <p:cNvPr id="6" name="Picture 5" descr="175_fliplr.JPG">
            <a:extLst>
              <a:ext uri="{FF2B5EF4-FFF2-40B4-BE49-F238E27FC236}">
                <a16:creationId xmlns:a16="http://schemas.microsoft.com/office/drawing/2014/main" id="{0915E3EE-04A7-4484-B622-20AD937781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13" y="3040247"/>
            <a:ext cx="1282701" cy="601621"/>
          </a:xfrm>
          <a:prstGeom prst="rect">
            <a:avLst/>
          </a:prstGeom>
        </p:spPr>
      </p:pic>
      <p:pic>
        <p:nvPicPr>
          <p:cNvPr id="7" name="Picture 6" descr="1662.JPG">
            <a:extLst>
              <a:ext uri="{FF2B5EF4-FFF2-40B4-BE49-F238E27FC236}">
                <a16:creationId xmlns:a16="http://schemas.microsoft.com/office/drawing/2014/main" id="{79DC5019-1194-43BF-B98F-1787ACAC4D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17" y="2206280"/>
            <a:ext cx="702946" cy="685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335904-C6B9-45F7-8804-7D720E5D9AD5}"/>
              </a:ext>
            </a:extLst>
          </p:cNvPr>
          <p:cNvSpPr txBox="1"/>
          <p:nvPr/>
        </p:nvSpPr>
        <p:spPr>
          <a:xfrm>
            <a:off x="883243" y="1378864"/>
            <a:ext cx="2225718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457196">
              <a:lnSpc>
                <a:spcPct val="90000"/>
              </a:lnSpc>
              <a:defRPr/>
            </a:pPr>
            <a:r>
              <a:rPr lang="en-US" sz="1400" b="1" dirty="0">
                <a:solidFill>
                  <a:srgbClr val="000000"/>
                </a:solidFill>
                <a:latin typeface="Trebuchet MS"/>
              </a:rPr>
              <a:t>LABELLED TRAINING DATA</a:t>
            </a:r>
          </a:p>
        </p:txBody>
      </p:sp>
      <p:pic>
        <p:nvPicPr>
          <p:cNvPr id="9" name="Picture 8" descr="5.JPG">
            <a:extLst>
              <a:ext uri="{FF2B5EF4-FFF2-40B4-BE49-F238E27FC236}">
                <a16:creationId xmlns:a16="http://schemas.microsoft.com/office/drawing/2014/main" id="{11E570C8-2FA0-40E3-9F3C-ABC96DA5369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94" y="3008499"/>
            <a:ext cx="790823" cy="72178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C92A157-922E-438F-BA94-3310F3318EFA}"/>
              </a:ext>
            </a:extLst>
          </p:cNvPr>
          <p:cNvGrpSpPr/>
          <p:nvPr/>
        </p:nvGrpSpPr>
        <p:grpSpPr>
          <a:xfrm>
            <a:off x="7607984" y="1475814"/>
            <a:ext cx="2731466" cy="2572402"/>
            <a:chOff x="7607985" y="1775090"/>
            <a:chExt cx="2731466" cy="25724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BF2B2B-F286-41A5-9C9B-09BBAE234BD4}"/>
                </a:ext>
              </a:extLst>
            </p:cNvPr>
            <p:cNvSpPr txBox="1"/>
            <p:nvPr/>
          </p:nvSpPr>
          <p:spPr>
            <a:xfrm>
              <a:off x="7796832" y="1775090"/>
              <a:ext cx="2542619" cy="2862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 defTabSz="457196">
                <a:lnSpc>
                  <a:spcPct val="90000"/>
                </a:lnSpc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Trebuchet MS"/>
                </a:rPr>
                <a:t>OBJECT CLASS PREDICTIONS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3A8263B-9497-4C45-9835-E6F203AFB5D4}"/>
                </a:ext>
              </a:extLst>
            </p:cNvPr>
            <p:cNvGrpSpPr/>
            <p:nvPr/>
          </p:nvGrpSpPr>
          <p:grpSpPr>
            <a:xfrm>
              <a:off x="9177008" y="2571441"/>
              <a:ext cx="994385" cy="1776050"/>
              <a:chOff x="8977360" y="2650689"/>
              <a:chExt cx="994385" cy="177605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DB6284-39EC-4477-93C2-F14800B408AC}"/>
                  </a:ext>
                </a:extLst>
              </p:cNvPr>
              <p:cNvSpPr txBox="1"/>
              <p:nvPr/>
            </p:nvSpPr>
            <p:spPr>
              <a:xfrm rot="16200000">
                <a:off x="9203924" y="3731453"/>
                <a:ext cx="1132040" cy="258532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 defTabSz="457196">
                  <a:lnSpc>
                    <a:spcPct val="90000"/>
                  </a:lnSpc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Trebuchet MS"/>
                  </a:rPr>
                  <a:t>BACKGROUND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3D3BD84-25F2-44B7-BB7E-EA9A9B1697E5}"/>
                  </a:ext>
                </a:extLst>
              </p:cNvPr>
              <p:cNvGrpSpPr/>
              <p:nvPr/>
            </p:nvGrpSpPr>
            <p:grpSpPr>
              <a:xfrm>
                <a:off x="8977360" y="2650689"/>
                <a:ext cx="994385" cy="1363851"/>
                <a:chOff x="8977360" y="2650689"/>
                <a:chExt cx="994385" cy="136385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1F6776B-8C0D-4ED5-AA9B-C67CC755CBF6}"/>
                    </a:ext>
                  </a:extLst>
                </p:cNvPr>
                <p:cNvSpPr txBox="1"/>
                <p:nvPr/>
              </p:nvSpPr>
              <p:spPr>
                <a:xfrm rot="16200000">
                  <a:off x="9055751" y="3408190"/>
                  <a:ext cx="457177" cy="25853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 defTabSz="457196">
                    <a:lnSpc>
                      <a:spcPct val="90000"/>
                    </a:lnSpc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Trebuchet MS"/>
                    </a:rPr>
                    <a:t>CAR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5CA25E7-A7D1-41E2-B632-3CF768B074C3}"/>
                    </a:ext>
                  </a:extLst>
                </p:cNvPr>
                <p:cNvSpPr txBox="1"/>
                <p:nvPr/>
              </p:nvSpPr>
              <p:spPr>
                <a:xfrm rot="16200000">
                  <a:off x="9127137" y="3501002"/>
                  <a:ext cx="643125" cy="25853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 defTabSz="457196">
                    <a:lnSpc>
                      <a:spcPct val="90000"/>
                    </a:lnSpc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Trebuchet MS"/>
                    </a:rPr>
                    <a:t>TRUCK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0A44BEB-15FA-43E9-937D-FEA1A58B234F}"/>
                    </a:ext>
                  </a:extLst>
                </p:cNvPr>
                <p:cNvSpPr txBox="1"/>
                <p:nvPr/>
              </p:nvSpPr>
              <p:spPr>
                <a:xfrm rot="16200000">
                  <a:off x="9261842" y="3534057"/>
                  <a:ext cx="702435" cy="25853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 defTabSz="457196">
                    <a:lnSpc>
                      <a:spcPct val="90000"/>
                    </a:lnSpc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Trebuchet MS"/>
                    </a:rPr>
                    <a:t>DIGGER</a:t>
                  </a: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85E86352-0083-4F63-9FB0-0B1019C8EE31}"/>
                    </a:ext>
                  </a:extLst>
                </p:cNvPr>
                <p:cNvCxnSpPr/>
                <p:nvPr/>
              </p:nvCxnSpPr>
              <p:spPr>
                <a:xfrm>
                  <a:off x="9121293" y="2650689"/>
                  <a:ext cx="0" cy="829733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45FC142-86E1-47B4-814F-32CB1AEA7867}"/>
                    </a:ext>
                  </a:extLst>
                </p:cNvPr>
                <p:cNvCxnSpPr/>
                <p:nvPr/>
              </p:nvCxnSpPr>
              <p:spPr>
                <a:xfrm flipV="1">
                  <a:off x="8977360" y="3349316"/>
                  <a:ext cx="994385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2D772EC-814D-44D4-A90A-C835F46E49C3}"/>
                    </a:ext>
                  </a:extLst>
                </p:cNvPr>
                <p:cNvSpPr/>
                <p:nvPr/>
              </p:nvSpPr>
              <p:spPr>
                <a:xfrm>
                  <a:off x="9235522" y="2967946"/>
                  <a:ext cx="96404" cy="393982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96">
                    <a:defRPr/>
                  </a:pPr>
                  <a:endParaRPr lang="en-US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36B8FA-49F9-47E1-9294-72C089601382}"/>
                    </a:ext>
                  </a:extLst>
                </p:cNvPr>
                <p:cNvSpPr/>
                <p:nvPr/>
              </p:nvSpPr>
              <p:spPr>
                <a:xfrm>
                  <a:off x="9396305" y="3190084"/>
                  <a:ext cx="90708" cy="160783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96">
                    <a:defRPr/>
                  </a:pPr>
                  <a:endParaRPr lang="en-US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D4112C6-8981-462B-B54D-C79873707CCA}"/>
                    </a:ext>
                  </a:extLst>
                </p:cNvPr>
                <p:cNvSpPr/>
                <p:nvPr/>
              </p:nvSpPr>
              <p:spPr>
                <a:xfrm>
                  <a:off x="9561278" y="2670366"/>
                  <a:ext cx="93393" cy="68201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96">
                    <a:defRPr/>
                  </a:pPr>
                  <a:endParaRPr lang="en-US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96E2FF8-F242-4837-99D1-DBA64BAFC4C3}"/>
                    </a:ext>
                  </a:extLst>
                </p:cNvPr>
                <p:cNvSpPr/>
                <p:nvPr/>
              </p:nvSpPr>
              <p:spPr>
                <a:xfrm>
                  <a:off x="9723310" y="3194876"/>
                  <a:ext cx="90708" cy="160783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96">
                    <a:defRPr/>
                  </a:pPr>
                  <a:endParaRPr lang="en-US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</p:grp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FD80BD-CE5E-4AD0-8E86-EC4AE3678BD9}"/>
                </a:ext>
              </a:extLst>
            </p:cNvPr>
            <p:cNvCxnSpPr/>
            <p:nvPr/>
          </p:nvCxnSpPr>
          <p:spPr>
            <a:xfrm flipV="1">
              <a:off x="7607985" y="3290421"/>
              <a:ext cx="1306021" cy="7779"/>
            </a:xfrm>
            <a:prstGeom prst="straightConnector1">
              <a:avLst/>
            </a:prstGeom>
            <a:ln w="50800">
              <a:gradFill>
                <a:gsLst>
                  <a:gs pos="0">
                    <a:schemeClr val="tx2">
                      <a:alpha val="0"/>
                    </a:schemeClr>
                  </a:gs>
                  <a:gs pos="100000">
                    <a:schemeClr val="tx2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A163AE-2686-42E3-96E6-D4ACA82A76D3}"/>
                </a:ext>
              </a:extLst>
            </p:cNvPr>
            <p:cNvSpPr txBox="1"/>
            <p:nvPr/>
          </p:nvSpPr>
          <p:spPr>
            <a:xfrm>
              <a:off x="7670883" y="2848457"/>
              <a:ext cx="1244251" cy="3416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 defTabSz="457196">
                <a:lnSpc>
                  <a:spcPct val="90000"/>
                </a:lnSpc>
                <a:defRPr/>
              </a:pPr>
              <a:r>
                <a:rPr lang="en-US" dirty="0">
                  <a:solidFill>
                    <a:srgbClr val="000000"/>
                  </a:solidFill>
                  <a:latin typeface="Trebuchet MS"/>
                </a:rPr>
                <a:t>prediction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033D63-2BFA-4ED8-9A45-1E1AC9E2F4CC}"/>
              </a:ext>
            </a:extLst>
          </p:cNvPr>
          <p:cNvGrpSpPr/>
          <p:nvPr/>
        </p:nvGrpSpPr>
        <p:grpSpPr>
          <a:xfrm>
            <a:off x="5881131" y="3904363"/>
            <a:ext cx="3768981" cy="772960"/>
            <a:chOff x="5881130" y="4203634"/>
            <a:chExt cx="3768981" cy="772959"/>
          </a:xfrm>
        </p:grpSpPr>
        <p:cxnSp>
          <p:nvCxnSpPr>
            <p:cNvPr id="27" name="Elbow Connector 73">
              <a:extLst>
                <a:ext uri="{FF2B5EF4-FFF2-40B4-BE49-F238E27FC236}">
                  <a16:creationId xmlns:a16="http://schemas.microsoft.com/office/drawing/2014/main" id="{BE9BC44F-4272-415D-9E7C-3F339CF8FA40}"/>
                </a:ext>
              </a:extLst>
            </p:cNvPr>
            <p:cNvCxnSpPr/>
            <p:nvPr/>
          </p:nvCxnSpPr>
          <p:spPr>
            <a:xfrm rot="10800000">
              <a:off x="5977916" y="4217651"/>
              <a:ext cx="3343025" cy="372431"/>
            </a:xfrm>
            <a:prstGeom prst="bentConnector3">
              <a:avLst>
                <a:gd name="adj1" fmla="val 99766"/>
              </a:avLst>
            </a:prstGeom>
            <a:ln w="50800">
              <a:gradFill>
                <a:gsLst>
                  <a:gs pos="0">
                    <a:schemeClr val="tx1">
                      <a:lumMod val="95000"/>
                    </a:schemeClr>
                  </a:gs>
                  <a:gs pos="85000">
                    <a:schemeClr val="tx2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B803CB-CC47-4307-A042-602DFBFE7E5C}"/>
                </a:ext>
              </a:extLst>
            </p:cNvPr>
            <p:cNvSpPr txBox="1"/>
            <p:nvPr/>
          </p:nvSpPr>
          <p:spPr>
            <a:xfrm>
              <a:off x="5881130" y="4690361"/>
              <a:ext cx="3768981" cy="2862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 defTabSz="457196">
                <a:lnSpc>
                  <a:spcPct val="90000"/>
                </a:lnSpc>
                <a:defRPr/>
              </a:pPr>
              <a:r>
                <a:rPr lang="en-US" sz="1400" dirty="0">
                  <a:solidFill>
                    <a:srgbClr val="000000"/>
                  </a:solidFill>
                  <a:latin typeface="Trebuchet MS"/>
                </a:rPr>
                <a:t>Back-propagate errors for parameter update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3F4765-1F69-4EF7-8838-909C1E87BEE0}"/>
                </a:ext>
              </a:extLst>
            </p:cNvPr>
            <p:cNvSpPr txBox="1"/>
            <p:nvPr/>
          </p:nvSpPr>
          <p:spPr>
            <a:xfrm>
              <a:off x="6301919" y="4203634"/>
              <a:ext cx="2927404" cy="3416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 defTabSz="457196">
                <a:lnSpc>
                  <a:spcPct val="90000"/>
                </a:lnSpc>
                <a:defRPr/>
              </a:pPr>
              <a:r>
                <a:rPr lang="en-US" dirty="0">
                  <a:solidFill>
                    <a:srgbClr val="000000"/>
                  </a:solidFill>
                  <a:latin typeface="Trebuchet MS"/>
                </a:rPr>
                <a:t>error ~ (label </a:t>
              </a:r>
              <a:r>
                <a:rPr lang="mr-IN" dirty="0">
                  <a:solidFill>
                    <a:srgbClr val="000000"/>
                  </a:solidFill>
                  <a:latin typeface="Trebuchet MS"/>
                  <a:cs typeface="Mangal" panose="02040503050203030202" pitchFamily="18" charset="0"/>
                </a:rPr>
                <a:t>–</a:t>
              </a:r>
              <a:r>
                <a:rPr lang="en-US" dirty="0">
                  <a:solidFill>
                    <a:srgbClr val="000000"/>
                  </a:solidFill>
                  <a:latin typeface="Trebuchet MS"/>
                </a:rPr>
                <a:t> prediction)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D4006F-0034-4C12-A6D7-9F645631F4C7}"/>
              </a:ext>
            </a:extLst>
          </p:cNvPr>
          <p:cNvGrpSpPr/>
          <p:nvPr/>
        </p:nvGrpSpPr>
        <p:grpSpPr>
          <a:xfrm>
            <a:off x="2828810" y="1412393"/>
            <a:ext cx="4553106" cy="2463893"/>
            <a:chOff x="2828809" y="1678140"/>
            <a:chExt cx="4553106" cy="246389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235D4A6-8FBC-43AB-8C83-0025ADF3EB8E}"/>
                </a:ext>
              </a:extLst>
            </p:cNvPr>
            <p:cNvCxnSpPr/>
            <p:nvPr/>
          </p:nvCxnSpPr>
          <p:spPr>
            <a:xfrm flipV="1">
              <a:off x="2828809" y="3280950"/>
              <a:ext cx="1306021" cy="7779"/>
            </a:xfrm>
            <a:prstGeom prst="straightConnector1">
              <a:avLst/>
            </a:prstGeom>
            <a:ln w="50800">
              <a:gradFill>
                <a:gsLst>
                  <a:gs pos="0">
                    <a:schemeClr val="tx2">
                      <a:alpha val="0"/>
                    </a:schemeClr>
                  </a:gs>
                  <a:gs pos="100000">
                    <a:schemeClr val="tx2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45A8062-5DA1-41FC-BA59-F787430B3D81}"/>
                </a:ext>
              </a:extLst>
            </p:cNvPr>
            <p:cNvGrpSpPr/>
            <p:nvPr/>
          </p:nvGrpSpPr>
          <p:grpSpPr>
            <a:xfrm>
              <a:off x="4343568" y="1678140"/>
              <a:ext cx="3038347" cy="2463892"/>
              <a:chOff x="4343568" y="1678140"/>
              <a:chExt cx="3038347" cy="2463892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9A15A2-2297-46AA-8B52-1429F56B8433}"/>
                  </a:ext>
                </a:extLst>
              </p:cNvPr>
              <p:cNvSpPr txBox="1"/>
              <p:nvPr/>
            </p:nvSpPr>
            <p:spPr>
              <a:xfrm>
                <a:off x="4809278" y="1678140"/>
                <a:ext cx="2215351" cy="48013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 defTabSz="457196">
                  <a:lnSpc>
                    <a:spcPct val="90000"/>
                  </a:lnSpc>
                  <a:defRPr/>
                </a:pPr>
                <a:r>
                  <a:rPr lang="en-US" sz="1400" b="1" dirty="0">
                    <a:solidFill>
                      <a:srgbClr val="000000"/>
                    </a:solidFill>
                    <a:latin typeface="Trebuchet MS"/>
                  </a:rPr>
                  <a:t>DEEP NEURAL NETWORK</a:t>
                </a:r>
              </a:p>
              <a:p>
                <a:pPr algn="ctr" defTabSz="457196">
                  <a:lnSpc>
                    <a:spcPct val="90000"/>
                  </a:lnSpc>
                  <a:defRPr/>
                </a:pPr>
                <a:r>
                  <a:rPr lang="en-US" sz="1400" b="1" dirty="0">
                    <a:solidFill>
                      <a:srgbClr val="000000"/>
                    </a:solidFill>
                    <a:latin typeface="Trebuchet MS"/>
                  </a:rPr>
                  <a:t>“MODEL”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D86CA6A-6C77-46F1-A33A-B2E2DB0D2F4D}"/>
                  </a:ext>
                </a:extLst>
              </p:cNvPr>
              <p:cNvCxnSpPr>
                <a:stCxn id="45" idx="2"/>
                <a:endCxn id="43" idx="6"/>
              </p:cNvCxnSpPr>
              <p:nvPr/>
            </p:nvCxnSpPr>
            <p:spPr>
              <a:xfrm flipH="1">
                <a:off x="5515621" y="3075122"/>
                <a:ext cx="655927" cy="449995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CC3A77E-725E-4F39-9C6B-ADCFC68B98F6}"/>
                  </a:ext>
                </a:extLst>
              </p:cNvPr>
              <p:cNvCxnSpPr>
                <a:stCxn id="45" idx="2"/>
              </p:cNvCxnSpPr>
              <p:nvPr/>
            </p:nvCxnSpPr>
            <p:spPr>
              <a:xfrm flipH="1">
                <a:off x="5514355" y="3075122"/>
                <a:ext cx="657193" cy="895708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F914008-E443-44AC-9973-BFB946CE3689}"/>
                  </a:ext>
                </a:extLst>
              </p:cNvPr>
              <p:cNvCxnSpPr>
                <a:stCxn id="45" idx="2"/>
              </p:cNvCxnSpPr>
              <p:nvPr/>
            </p:nvCxnSpPr>
            <p:spPr>
              <a:xfrm flipH="1">
                <a:off x="5510393" y="3075122"/>
                <a:ext cx="661155" cy="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021AA1F-1C42-4F45-839C-DD753B20D5BC}"/>
                  </a:ext>
                </a:extLst>
              </p:cNvPr>
              <p:cNvSpPr/>
              <p:nvPr/>
            </p:nvSpPr>
            <p:spPr>
              <a:xfrm>
                <a:off x="5162116" y="2450839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79662B9-4183-454B-9EA0-09082E7E7EF7}"/>
                  </a:ext>
                </a:extLst>
              </p:cNvPr>
              <p:cNvSpPr/>
              <p:nvPr/>
            </p:nvSpPr>
            <p:spPr>
              <a:xfrm>
                <a:off x="4346101" y="2670256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C74FC50-6DCE-47A2-B68D-C250A998C42D}"/>
                  </a:ext>
                </a:extLst>
              </p:cNvPr>
              <p:cNvSpPr/>
              <p:nvPr/>
            </p:nvSpPr>
            <p:spPr>
              <a:xfrm>
                <a:off x="4344834" y="3115969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C87996-34D9-473F-A6F0-C3BF7B7D6DCF}"/>
                  </a:ext>
                </a:extLst>
              </p:cNvPr>
              <p:cNvSpPr/>
              <p:nvPr/>
            </p:nvSpPr>
            <p:spPr>
              <a:xfrm>
                <a:off x="4343568" y="3561682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20E11A5-5F2C-4AC6-B2BD-9D6D5B5D6C67}"/>
                  </a:ext>
                </a:extLst>
              </p:cNvPr>
              <p:cNvSpPr/>
              <p:nvPr/>
            </p:nvSpPr>
            <p:spPr>
              <a:xfrm>
                <a:off x="5166077" y="2903921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2E7B4B4-7D47-4E90-9F14-8B89922E5910}"/>
                  </a:ext>
                </a:extLst>
              </p:cNvPr>
              <p:cNvSpPr/>
              <p:nvPr/>
            </p:nvSpPr>
            <p:spPr>
              <a:xfrm>
                <a:off x="5171305" y="3353915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5672EE6-D50A-498D-8AFA-2F48E0419A50}"/>
                  </a:ext>
                </a:extLst>
              </p:cNvPr>
              <p:cNvSpPr/>
              <p:nvPr/>
            </p:nvSpPr>
            <p:spPr>
              <a:xfrm>
                <a:off x="5170038" y="3799628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6465F7B-DCCB-4028-9DC5-E0A93F2F8289}"/>
                  </a:ext>
                </a:extLst>
              </p:cNvPr>
              <p:cNvSpPr/>
              <p:nvPr/>
            </p:nvSpPr>
            <p:spPr>
              <a:xfrm>
                <a:off x="6171548" y="2903920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5117BA2-55AE-485E-B282-7CAD2055EE0F}"/>
                  </a:ext>
                </a:extLst>
              </p:cNvPr>
              <p:cNvSpPr/>
              <p:nvPr/>
            </p:nvSpPr>
            <p:spPr>
              <a:xfrm>
                <a:off x="6176776" y="3353915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50D5613-7F6D-43B8-85AC-A3B5703D331B}"/>
                  </a:ext>
                </a:extLst>
              </p:cNvPr>
              <p:cNvSpPr/>
              <p:nvPr/>
            </p:nvSpPr>
            <p:spPr>
              <a:xfrm>
                <a:off x="6175509" y="3785719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0E99980-28FE-4C97-9C6C-8DADAC507D2B}"/>
                  </a:ext>
                </a:extLst>
              </p:cNvPr>
              <p:cNvCxnSpPr>
                <a:stCxn id="47" idx="2"/>
                <a:endCxn id="42" idx="6"/>
              </p:cNvCxnSpPr>
              <p:nvPr/>
            </p:nvCxnSpPr>
            <p:spPr>
              <a:xfrm flipH="1" flipV="1">
                <a:off x="5510393" y="3075123"/>
                <a:ext cx="665116" cy="881798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EE75D83-E64B-4E8F-B251-0AB298BD984F}"/>
                  </a:ext>
                </a:extLst>
              </p:cNvPr>
              <p:cNvCxnSpPr>
                <a:stCxn id="46" idx="2"/>
                <a:endCxn id="42" idx="6"/>
              </p:cNvCxnSpPr>
              <p:nvPr/>
            </p:nvCxnSpPr>
            <p:spPr>
              <a:xfrm flipH="1" flipV="1">
                <a:off x="5510393" y="3075123"/>
                <a:ext cx="666383" cy="449994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02D5E20-559F-46E6-8FD1-025B2B43EC36}"/>
                  </a:ext>
                </a:extLst>
              </p:cNvPr>
              <p:cNvCxnSpPr>
                <a:stCxn id="47" idx="2"/>
                <a:endCxn id="43" idx="6"/>
              </p:cNvCxnSpPr>
              <p:nvPr/>
            </p:nvCxnSpPr>
            <p:spPr>
              <a:xfrm flipH="1" flipV="1">
                <a:off x="5515621" y="3525117"/>
                <a:ext cx="659888" cy="431804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E99B22D-1549-43A0-BDC7-2EAE8AD23BF2}"/>
                  </a:ext>
                </a:extLst>
              </p:cNvPr>
              <p:cNvCxnSpPr>
                <a:stCxn id="46" idx="2"/>
                <a:endCxn id="44" idx="6"/>
              </p:cNvCxnSpPr>
              <p:nvPr/>
            </p:nvCxnSpPr>
            <p:spPr>
              <a:xfrm flipH="1">
                <a:off x="5514354" y="3525117"/>
                <a:ext cx="662422" cy="445713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0F194B8-EA8D-4F74-80F5-24F824DAD994}"/>
                  </a:ext>
                </a:extLst>
              </p:cNvPr>
              <p:cNvCxnSpPr>
                <a:stCxn id="47" idx="2"/>
                <a:endCxn id="44" idx="6"/>
              </p:cNvCxnSpPr>
              <p:nvPr/>
            </p:nvCxnSpPr>
            <p:spPr>
              <a:xfrm flipH="1">
                <a:off x="5514354" y="3956921"/>
                <a:ext cx="661155" cy="13909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1053B43-2EC5-4699-8E04-5CEFFDCF5A05}"/>
                  </a:ext>
                </a:extLst>
              </p:cNvPr>
              <p:cNvSpPr/>
              <p:nvPr/>
            </p:nvSpPr>
            <p:spPr>
              <a:xfrm>
                <a:off x="6171548" y="2458795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BD6655B-4B54-4DE9-B0AC-76BE09899730}"/>
                  </a:ext>
                </a:extLst>
              </p:cNvPr>
              <p:cNvCxnSpPr>
                <a:stCxn id="53" idx="2"/>
                <a:endCxn id="38" idx="6"/>
              </p:cNvCxnSpPr>
              <p:nvPr/>
            </p:nvCxnSpPr>
            <p:spPr>
              <a:xfrm flipH="1" flipV="1">
                <a:off x="5506432" y="2622041"/>
                <a:ext cx="665116" cy="7956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D0BDCCC-6BCE-48A2-9674-C5D1D80F4A18}"/>
                  </a:ext>
                </a:extLst>
              </p:cNvPr>
              <p:cNvCxnSpPr>
                <a:stCxn id="45" idx="2"/>
                <a:endCxn id="38" idx="6"/>
              </p:cNvCxnSpPr>
              <p:nvPr/>
            </p:nvCxnSpPr>
            <p:spPr>
              <a:xfrm flipH="1" flipV="1">
                <a:off x="5506432" y="2622041"/>
                <a:ext cx="665116" cy="453081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8F52AF75-CAB1-44BD-AEC6-4DBB4B7E6C32}"/>
                  </a:ext>
                </a:extLst>
              </p:cNvPr>
              <p:cNvCxnSpPr>
                <a:stCxn id="46" idx="2"/>
                <a:endCxn id="38" idx="6"/>
              </p:cNvCxnSpPr>
              <p:nvPr/>
            </p:nvCxnSpPr>
            <p:spPr>
              <a:xfrm flipH="1" flipV="1">
                <a:off x="5506432" y="2622041"/>
                <a:ext cx="670344" cy="903076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43AB97F-5112-4150-83DA-1847231F8FC4}"/>
                  </a:ext>
                </a:extLst>
              </p:cNvPr>
              <p:cNvCxnSpPr>
                <a:stCxn id="47" idx="2"/>
                <a:endCxn id="38" idx="6"/>
              </p:cNvCxnSpPr>
              <p:nvPr/>
            </p:nvCxnSpPr>
            <p:spPr>
              <a:xfrm flipH="1" flipV="1">
                <a:off x="5506432" y="2622041"/>
                <a:ext cx="669077" cy="133488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C78A5FA-951E-4E67-B93C-7A6FC7FFF646}"/>
                  </a:ext>
                </a:extLst>
              </p:cNvPr>
              <p:cNvCxnSpPr>
                <a:stCxn id="53" idx="2"/>
                <a:endCxn id="42" idx="6"/>
              </p:cNvCxnSpPr>
              <p:nvPr/>
            </p:nvCxnSpPr>
            <p:spPr>
              <a:xfrm flipH="1">
                <a:off x="5510393" y="2629997"/>
                <a:ext cx="661155" cy="445126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497DA83-7D93-40B3-8CEF-09EF6BB45346}"/>
                  </a:ext>
                </a:extLst>
              </p:cNvPr>
              <p:cNvCxnSpPr>
                <a:stCxn id="53" idx="2"/>
                <a:endCxn id="43" idx="6"/>
              </p:cNvCxnSpPr>
              <p:nvPr/>
            </p:nvCxnSpPr>
            <p:spPr>
              <a:xfrm flipH="1">
                <a:off x="5515621" y="2629997"/>
                <a:ext cx="655927" cy="89512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001D451-90AC-4AC2-A502-AC56CF5F4348}"/>
                  </a:ext>
                </a:extLst>
              </p:cNvPr>
              <p:cNvCxnSpPr>
                <a:stCxn id="53" idx="2"/>
                <a:endCxn id="44" idx="6"/>
              </p:cNvCxnSpPr>
              <p:nvPr/>
            </p:nvCxnSpPr>
            <p:spPr>
              <a:xfrm flipH="1">
                <a:off x="5514354" y="2629997"/>
                <a:ext cx="657194" cy="1340833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B16287C-0877-4B59-90B1-30E97D5372C7}"/>
                  </a:ext>
                </a:extLst>
              </p:cNvPr>
              <p:cNvCxnSpPr>
                <a:stCxn id="38" idx="2"/>
                <a:endCxn id="39" idx="6"/>
              </p:cNvCxnSpPr>
              <p:nvPr/>
            </p:nvCxnSpPr>
            <p:spPr>
              <a:xfrm flipH="1">
                <a:off x="4690417" y="2622041"/>
                <a:ext cx="471699" cy="219417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09F4EC1-30BA-4B85-A1E5-5790F7456797}"/>
                  </a:ext>
                </a:extLst>
              </p:cNvPr>
              <p:cNvCxnSpPr>
                <a:stCxn id="38" idx="2"/>
                <a:endCxn id="40" idx="6"/>
              </p:cNvCxnSpPr>
              <p:nvPr/>
            </p:nvCxnSpPr>
            <p:spPr>
              <a:xfrm flipH="1">
                <a:off x="4689150" y="2622041"/>
                <a:ext cx="472966" cy="66513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5673A30-2B68-4FBF-9FEA-57134220F78D}"/>
                  </a:ext>
                </a:extLst>
              </p:cNvPr>
              <p:cNvCxnSpPr>
                <a:stCxn id="38" idx="2"/>
                <a:endCxn id="41" idx="6"/>
              </p:cNvCxnSpPr>
              <p:nvPr/>
            </p:nvCxnSpPr>
            <p:spPr>
              <a:xfrm flipH="1">
                <a:off x="4687884" y="2622041"/>
                <a:ext cx="474232" cy="1110843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BAE094E-E06B-46D3-94AC-7A4AA8D86ABF}"/>
                  </a:ext>
                </a:extLst>
              </p:cNvPr>
              <p:cNvCxnSpPr>
                <a:stCxn id="42" idx="2"/>
                <a:endCxn id="39" idx="6"/>
              </p:cNvCxnSpPr>
              <p:nvPr/>
            </p:nvCxnSpPr>
            <p:spPr>
              <a:xfrm flipH="1" flipV="1">
                <a:off x="4690417" y="2841458"/>
                <a:ext cx="475660" cy="233665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48AEB7B-7D79-405E-B742-7724BC226740}"/>
                  </a:ext>
                </a:extLst>
              </p:cNvPr>
              <p:cNvCxnSpPr>
                <a:stCxn id="43" idx="2"/>
                <a:endCxn id="39" idx="6"/>
              </p:cNvCxnSpPr>
              <p:nvPr/>
            </p:nvCxnSpPr>
            <p:spPr>
              <a:xfrm flipH="1" flipV="1">
                <a:off x="4690417" y="2841458"/>
                <a:ext cx="480888" cy="683659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230D02C-800A-44AA-84C2-6685665555D4}"/>
                  </a:ext>
                </a:extLst>
              </p:cNvPr>
              <p:cNvCxnSpPr>
                <a:stCxn id="44" idx="2"/>
                <a:endCxn id="39" idx="6"/>
              </p:cNvCxnSpPr>
              <p:nvPr/>
            </p:nvCxnSpPr>
            <p:spPr>
              <a:xfrm flipH="1" flipV="1">
                <a:off x="4690417" y="2841458"/>
                <a:ext cx="479621" cy="112937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08FD8F0-16A7-41F6-A163-5C7C1CD1BC9A}"/>
                  </a:ext>
                </a:extLst>
              </p:cNvPr>
              <p:cNvCxnSpPr>
                <a:stCxn id="42" idx="2"/>
                <a:endCxn id="40" idx="6"/>
              </p:cNvCxnSpPr>
              <p:nvPr/>
            </p:nvCxnSpPr>
            <p:spPr>
              <a:xfrm flipH="1">
                <a:off x="4689150" y="3075123"/>
                <a:ext cx="476927" cy="212048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2F20CF9-8022-4951-83B8-49E0A2E463B9}"/>
                  </a:ext>
                </a:extLst>
              </p:cNvPr>
              <p:cNvCxnSpPr>
                <a:stCxn id="43" idx="2"/>
                <a:endCxn id="40" idx="6"/>
              </p:cNvCxnSpPr>
              <p:nvPr/>
            </p:nvCxnSpPr>
            <p:spPr>
              <a:xfrm flipH="1" flipV="1">
                <a:off x="4689150" y="3287171"/>
                <a:ext cx="482155" cy="237946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7FE7E50-35D8-44F1-9D4B-B7D7A250E3A2}"/>
                  </a:ext>
                </a:extLst>
              </p:cNvPr>
              <p:cNvCxnSpPr>
                <a:stCxn id="44" idx="2"/>
                <a:endCxn id="40" idx="6"/>
              </p:cNvCxnSpPr>
              <p:nvPr/>
            </p:nvCxnSpPr>
            <p:spPr>
              <a:xfrm flipH="1" flipV="1">
                <a:off x="4689150" y="3287171"/>
                <a:ext cx="480888" cy="683659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ABA8372-6486-4411-8EAB-6C54F1C776C4}"/>
                  </a:ext>
                </a:extLst>
              </p:cNvPr>
              <p:cNvCxnSpPr>
                <a:stCxn id="42" idx="2"/>
                <a:endCxn id="41" idx="6"/>
              </p:cNvCxnSpPr>
              <p:nvPr/>
            </p:nvCxnSpPr>
            <p:spPr>
              <a:xfrm flipH="1">
                <a:off x="4687884" y="3075123"/>
                <a:ext cx="478193" cy="657761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FC3E79D-6448-4746-9DD4-373CC81B3CDC}"/>
                  </a:ext>
                </a:extLst>
              </p:cNvPr>
              <p:cNvCxnSpPr>
                <a:stCxn id="43" idx="2"/>
                <a:endCxn id="41" idx="6"/>
              </p:cNvCxnSpPr>
              <p:nvPr/>
            </p:nvCxnSpPr>
            <p:spPr>
              <a:xfrm flipH="1">
                <a:off x="4687884" y="3525117"/>
                <a:ext cx="483421" cy="207767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1F48C5C6-C527-4C4D-892F-2D55380F811B}"/>
                  </a:ext>
                </a:extLst>
              </p:cNvPr>
              <p:cNvCxnSpPr>
                <a:stCxn id="44" idx="2"/>
                <a:endCxn id="41" idx="6"/>
              </p:cNvCxnSpPr>
              <p:nvPr/>
            </p:nvCxnSpPr>
            <p:spPr>
              <a:xfrm flipH="1" flipV="1">
                <a:off x="4687884" y="3732884"/>
                <a:ext cx="482154" cy="237946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DE29009-C446-4612-9821-37933932B7FA}"/>
                  </a:ext>
                </a:extLst>
              </p:cNvPr>
              <p:cNvSpPr/>
              <p:nvPr/>
            </p:nvSpPr>
            <p:spPr>
              <a:xfrm>
                <a:off x="7037599" y="2681830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0DE5463-CC60-4A99-9068-BE25EF9378D8}"/>
                  </a:ext>
                </a:extLst>
              </p:cNvPr>
              <p:cNvSpPr/>
              <p:nvPr/>
            </p:nvSpPr>
            <p:spPr>
              <a:xfrm>
                <a:off x="7036332" y="3127543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6EE797E-BAA8-4A51-BCBB-7DB223F70027}"/>
                  </a:ext>
                </a:extLst>
              </p:cNvPr>
              <p:cNvSpPr/>
              <p:nvPr/>
            </p:nvSpPr>
            <p:spPr>
              <a:xfrm>
                <a:off x="7035066" y="3573256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29BAF6B1-0644-44D1-B90F-7E29DEC2B591}"/>
                  </a:ext>
                </a:extLst>
              </p:cNvPr>
              <p:cNvGrpSpPr/>
              <p:nvPr/>
            </p:nvGrpSpPr>
            <p:grpSpPr>
              <a:xfrm rot="10800000">
                <a:off x="6526695" y="2615086"/>
                <a:ext cx="483421" cy="1348789"/>
                <a:chOff x="4183603" y="4320603"/>
                <a:chExt cx="483421" cy="1348789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FEC82C69-D854-430A-9097-1E0B08C542A2}"/>
                    </a:ext>
                  </a:extLst>
                </p:cNvPr>
                <p:cNvCxnSpPr/>
                <p:nvPr/>
              </p:nvCxnSpPr>
              <p:spPr>
                <a:xfrm flipH="1">
                  <a:off x="4186136" y="4320603"/>
                  <a:ext cx="471699" cy="21941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85B8CBF-9A12-4657-ADCD-72B46B37673D}"/>
                    </a:ext>
                  </a:extLst>
                </p:cNvPr>
                <p:cNvCxnSpPr/>
                <p:nvPr/>
              </p:nvCxnSpPr>
              <p:spPr>
                <a:xfrm flipH="1">
                  <a:off x="4184869" y="4320603"/>
                  <a:ext cx="472966" cy="66513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0351547A-43CB-45FF-8E64-844CB3AAAE0B}"/>
                    </a:ext>
                  </a:extLst>
                </p:cNvPr>
                <p:cNvCxnSpPr/>
                <p:nvPr/>
              </p:nvCxnSpPr>
              <p:spPr>
                <a:xfrm flipH="1">
                  <a:off x="4183603" y="4320603"/>
                  <a:ext cx="474232" cy="1110843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2557CE7B-0A37-4136-8FEF-D576B717AA0F}"/>
                    </a:ext>
                  </a:extLst>
                </p:cNvPr>
                <p:cNvCxnSpPr/>
                <p:nvPr/>
              </p:nvCxnSpPr>
              <p:spPr>
                <a:xfrm flipH="1" flipV="1">
                  <a:off x="4186136" y="4540020"/>
                  <a:ext cx="475660" cy="233665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FDF1DB5-DE56-432E-B126-9F9D35D73B17}"/>
                    </a:ext>
                  </a:extLst>
                </p:cNvPr>
                <p:cNvCxnSpPr/>
                <p:nvPr/>
              </p:nvCxnSpPr>
              <p:spPr>
                <a:xfrm flipH="1" flipV="1">
                  <a:off x="4186136" y="4540020"/>
                  <a:ext cx="480888" cy="683659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C072DA7A-0E5D-406C-9CC6-BE5FC4227550}"/>
                    </a:ext>
                  </a:extLst>
                </p:cNvPr>
                <p:cNvCxnSpPr/>
                <p:nvPr/>
              </p:nvCxnSpPr>
              <p:spPr>
                <a:xfrm flipH="1" flipV="1">
                  <a:off x="4186136" y="4540020"/>
                  <a:ext cx="479621" cy="112937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86A7B87-1153-49EB-BDAA-DFB1C0D3CD3C}"/>
                    </a:ext>
                  </a:extLst>
                </p:cNvPr>
                <p:cNvCxnSpPr/>
                <p:nvPr/>
              </p:nvCxnSpPr>
              <p:spPr>
                <a:xfrm flipH="1">
                  <a:off x="4184869" y="4773685"/>
                  <a:ext cx="476927" cy="21204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4719D8F0-155D-4CBA-96DE-309DF3E2596C}"/>
                    </a:ext>
                  </a:extLst>
                </p:cNvPr>
                <p:cNvCxnSpPr/>
                <p:nvPr/>
              </p:nvCxnSpPr>
              <p:spPr>
                <a:xfrm flipH="1" flipV="1">
                  <a:off x="4184869" y="4985733"/>
                  <a:ext cx="482155" cy="23794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387DBF7B-2209-4C75-B8BF-140FE4B4C20C}"/>
                    </a:ext>
                  </a:extLst>
                </p:cNvPr>
                <p:cNvCxnSpPr/>
                <p:nvPr/>
              </p:nvCxnSpPr>
              <p:spPr>
                <a:xfrm flipH="1" flipV="1">
                  <a:off x="4184869" y="4985733"/>
                  <a:ext cx="480888" cy="683659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CEBE06B0-7A73-47F2-9EB7-123621A8C5AB}"/>
                    </a:ext>
                  </a:extLst>
                </p:cNvPr>
                <p:cNvCxnSpPr/>
                <p:nvPr/>
              </p:nvCxnSpPr>
              <p:spPr>
                <a:xfrm flipH="1">
                  <a:off x="4183603" y="4773685"/>
                  <a:ext cx="478193" cy="65776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411095AD-37AA-4780-B7A4-9741B9FDC3E7}"/>
                    </a:ext>
                  </a:extLst>
                </p:cNvPr>
                <p:cNvCxnSpPr/>
                <p:nvPr/>
              </p:nvCxnSpPr>
              <p:spPr>
                <a:xfrm flipH="1">
                  <a:off x="4183603" y="5223679"/>
                  <a:ext cx="483421" cy="20776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04CA892-2893-4029-A353-30E3FC948AAF}"/>
                    </a:ext>
                  </a:extLst>
                </p:cNvPr>
                <p:cNvCxnSpPr/>
                <p:nvPr/>
              </p:nvCxnSpPr>
              <p:spPr>
                <a:xfrm flipH="1" flipV="1">
                  <a:off x="4183603" y="5431446"/>
                  <a:ext cx="482154" cy="23794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28E5ED5-C39E-4F12-B45D-2DD57F25DD35}"/>
                </a:ext>
              </a:extLst>
            </p:cNvPr>
            <p:cNvSpPr txBox="1"/>
            <p:nvPr/>
          </p:nvSpPr>
          <p:spPr>
            <a:xfrm>
              <a:off x="3007017" y="2793243"/>
              <a:ext cx="723276" cy="3416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 defTabSz="457196">
                <a:lnSpc>
                  <a:spcPct val="90000"/>
                </a:lnSpc>
                <a:defRPr/>
              </a:pPr>
              <a:r>
                <a:rPr lang="en-US" dirty="0">
                  <a:solidFill>
                    <a:srgbClr val="000000"/>
                  </a:solidFill>
                  <a:latin typeface="Trebuchet MS"/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945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699F-C1C9-4D68-B90E-2F10482C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KERAS- What is </a:t>
            </a:r>
            <a:r>
              <a:rPr lang="en-US" dirty="0" err="1"/>
              <a:t>Keras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C1F1C-6A6F-4F05-9FE7-AE13C5FA6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0996" indent="-380996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High-level Neural Network API (Python, R)</a:t>
            </a:r>
          </a:p>
          <a:p>
            <a:pPr marL="380996" indent="-380996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Written in </a:t>
            </a:r>
            <a:r>
              <a:rPr lang="en-US" sz="1800" b="1" u="sng" dirty="0"/>
              <a:t>Python</a:t>
            </a:r>
          </a:p>
          <a:p>
            <a:pPr marL="380996" indent="-380996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Started out as interface capable of running on top of </a:t>
            </a:r>
            <a:r>
              <a:rPr lang="en-US" sz="1800" dirty="0">
                <a:hlinkClick r:id="rId2"/>
              </a:rPr>
              <a:t>TensorFlow</a:t>
            </a:r>
            <a:r>
              <a:rPr lang="en-US" sz="1800" dirty="0"/>
              <a:t>, </a:t>
            </a:r>
            <a:r>
              <a:rPr lang="en-US" sz="1800" dirty="0">
                <a:hlinkClick r:id="rId3"/>
              </a:rPr>
              <a:t>CNTK</a:t>
            </a:r>
            <a:r>
              <a:rPr lang="en-US" sz="1800" dirty="0"/>
              <a:t>, </a:t>
            </a:r>
            <a:r>
              <a:rPr lang="en-US" sz="1800" dirty="0">
                <a:hlinkClick r:id="rId4"/>
              </a:rPr>
              <a:t>Theano</a:t>
            </a:r>
            <a:r>
              <a:rPr lang="en-US" sz="1800" dirty="0"/>
              <a:t>, </a:t>
            </a:r>
            <a:r>
              <a:rPr lang="en-US" sz="1800" dirty="0" err="1">
                <a:hlinkClick r:id="rId5"/>
              </a:rPr>
              <a:t>MXNet</a:t>
            </a:r>
            <a:r>
              <a:rPr lang="en-US" sz="1800" dirty="0"/>
              <a:t>, </a:t>
            </a:r>
            <a:r>
              <a:rPr lang="en-US" sz="1800" dirty="0" err="1">
                <a:hlinkClick r:id="rId6"/>
              </a:rPr>
              <a:t>PlaidML</a:t>
            </a:r>
            <a:endParaRPr lang="en-US" sz="1800" dirty="0"/>
          </a:p>
          <a:p>
            <a:pPr marL="380996" indent="-380996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As of </a:t>
            </a:r>
            <a:r>
              <a:rPr lang="en-US" sz="1800" dirty="0" err="1"/>
              <a:t>Keras</a:t>
            </a:r>
            <a:r>
              <a:rPr lang="en-US" sz="1800" dirty="0"/>
              <a:t> 2.8.3, it is frozen for all but TensorFlow</a:t>
            </a:r>
          </a:p>
          <a:p>
            <a:pPr marL="952496" lvl="1" indent="-380996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Moving forward it will be developed only in TensorFlow (it’s the main Python coding interface)</a:t>
            </a:r>
          </a:p>
          <a:p>
            <a:pPr marL="380996" indent="-380996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Supports Fully Connected networks (FCN), convolutional networks (CNN), and recurrent networks (RNN) (also LSTM’s)</a:t>
            </a:r>
          </a:p>
          <a:p>
            <a:pPr marL="380996" indent="-380996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Runs on CPU and GPU</a:t>
            </a:r>
          </a:p>
          <a:p>
            <a:pPr marL="380996" indent="-380996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Horovod</a:t>
            </a:r>
            <a:r>
              <a:rPr lang="en-US" sz="1800" dirty="0"/>
              <a:t> integration (Distributed training framework)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41C6F-9052-4AAF-99A2-6DC82834C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1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C25FB-484E-441D-8C59-157472F02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Horovod</a:t>
            </a:r>
            <a:r>
              <a:rPr lang="en-US" dirty="0"/>
              <a:t> – What is </a:t>
            </a:r>
            <a:r>
              <a:rPr lang="en-US" dirty="0" err="1"/>
              <a:t>Horovod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229E7-6AC4-4926-9831-2788BCA21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Developed by Uber (open-source)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Distributed training framework for TensorFlow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Distributed compute resources (i.e. multi-</a:t>
            </a:r>
            <a:r>
              <a:rPr lang="en-US" sz="1600" dirty="0" err="1"/>
              <a:t>gpus</a:t>
            </a:r>
            <a:r>
              <a:rPr lang="en-US" sz="1600" dirty="0"/>
              <a:t>/node and multi-node)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Integrates extremely well with </a:t>
            </a:r>
            <a:r>
              <a:rPr lang="en-US" sz="1800" dirty="0" err="1"/>
              <a:t>Tensorflow.Keras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Easy to take a single-GPU TensorFlow model and successfully train it on many GPUs (faster, larger models, larger data sets)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Built on MPI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Can use mpi4py (need multi-thread performance)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B18BE-A1AA-4D11-8972-28EFFB4ED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2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FB0E-465C-4D5B-A33B-EB0858BF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Installation – Python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666E5-C832-4B68-9D36-47455DDBC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0996" indent="-38099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Install </a:t>
            </a:r>
            <a:r>
              <a:rPr lang="en-US" sz="1800" dirty="0" err="1"/>
              <a:t>Keras</a:t>
            </a:r>
            <a:r>
              <a:rPr lang="en-US" sz="1800" dirty="0"/>
              <a:t>:</a:t>
            </a:r>
          </a:p>
          <a:p>
            <a:pPr marL="952496" lvl="1" indent="-38099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pip install </a:t>
            </a:r>
            <a:r>
              <a:rPr lang="en-US" sz="1600" dirty="0" err="1">
                <a:latin typeface="Consolas" panose="020B0609020204030204" pitchFamily="49" charset="0"/>
              </a:rPr>
              <a:t>keras</a:t>
            </a:r>
            <a:endParaRPr lang="en-US" sz="1600" dirty="0">
              <a:latin typeface="Consolas" panose="020B0609020204030204" pitchFamily="49" charset="0"/>
            </a:endParaRPr>
          </a:p>
          <a:p>
            <a:pPr marL="952496" lvl="1" indent="-38099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nsolas" panose="020B0609020204030204" pitchFamily="49" charset="0"/>
              </a:rPr>
              <a:t>conda</a:t>
            </a:r>
            <a:r>
              <a:rPr lang="en-US" sz="1600" dirty="0">
                <a:latin typeface="Consolas" panose="020B0609020204030204" pitchFamily="49" charset="0"/>
              </a:rPr>
              <a:t> install </a:t>
            </a:r>
            <a:r>
              <a:rPr lang="en-US" sz="1600" dirty="0" err="1">
                <a:latin typeface="Consolas" panose="020B0609020204030204" pitchFamily="49" charset="0"/>
              </a:rPr>
              <a:t>keras</a:t>
            </a:r>
            <a:endParaRPr lang="en-US" sz="1600" dirty="0">
              <a:latin typeface="Consolas" panose="020B0609020204030204" pitchFamily="49" charset="0"/>
            </a:endParaRPr>
          </a:p>
          <a:p>
            <a:pPr marL="1470021" lvl="2" indent="-38099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Also installs </a:t>
            </a:r>
            <a:r>
              <a:rPr lang="en-US" sz="1500" dirty="0" err="1"/>
              <a:t>tensorflow</a:t>
            </a:r>
            <a:r>
              <a:rPr lang="en-US" sz="1500" dirty="0"/>
              <a:t> (backends)</a:t>
            </a:r>
          </a:p>
          <a:p>
            <a:pPr marL="1470021" lvl="2" indent="-38099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Can install GPU version (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tensorflow-gpu</a:t>
            </a:r>
            <a:r>
              <a:rPr lang="en-US" sz="1500" dirty="0"/>
              <a:t>)</a:t>
            </a:r>
          </a:p>
          <a:p>
            <a:pPr marL="380996" indent="-38099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Check:</a:t>
            </a:r>
            <a:r>
              <a:rPr lang="sv-SE" sz="1800" dirty="0"/>
              <a:t>	</a:t>
            </a:r>
          </a:p>
          <a:p>
            <a:pPr marL="952496" lvl="1" indent="-38099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1600" dirty="0">
                <a:latin typeface="Consolas" panose="020B0609020204030204" pitchFamily="49" charset="0"/>
              </a:rPr>
              <a:t>python -c "import keras; print keras.__version__”</a:t>
            </a:r>
          </a:p>
          <a:p>
            <a:pPr marL="952496" lvl="1" indent="-38099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python -c "from </a:t>
            </a:r>
            <a:r>
              <a:rPr lang="en-US" sz="1600" dirty="0" err="1">
                <a:latin typeface="Consolas" panose="020B0609020204030204" pitchFamily="49" charset="0"/>
              </a:rPr>
              <a:t>keras</a:t>
            </a:r>
            <a:r>
              <a:rPr lang="en-US" sz="1600" dirty="0">
                <a:latin typeface="Consolas" panose="020B0609020204030204" pitchFamily="49" charset="0"/>
              </a:rPr>
              <a:t> import backend; print </a:t>
            </a:r>
            <a:r>
              <a:rPr lang="en-US" sz="1600" dirty="0" err="1">
                <a:latin typeface="Consolas" panose="020B0609020204030204" pitchFamily="49" charset="0"/>
              </a:rPr>
              <a:t>backend._BACKEND</a:t>
            </a:r>
            <a:r>
              <a:rPr lang="en-US" sz="1600" dirty="0">
                <a:latin typeface="Consolas" panose="020B0609020204030204" pitchFamily="49" charset="0"/>
              </a:rPr>
              <a:t>“</a:t>
            </a:r>
          </a:p>
          <a:p>
            <a:pPr marL="952496" lvl="1" indent="-38099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KERAS_BACKEND=</a:t>
            </a:r>
            <a:r>
              <a:rPr lang="en-US" sz="1600" dirty="0" err="1">
                <a:latin typeface="Consolas" panose="020B0609020204030204" pitchFamily="49" charset="0"/>
              </a:rPr>
              <a:t>theano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</a:p>
          <a:p>
            <a:pPr marL="1470021" lvl="2" indent="-38099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Consolas" panose="020B0609020204030204" pitchFamily="49" charset="0"/>
              </a:rPr>
              <a:t>python -c "from </a:t>
            </a:r>
            <a:r>
              <a:rPr lang="en-US" sz="1500" dirty="0" err="1">
                <a:latin typeface="Consolas" panose="020B0609020204030204" pitchFamily="49" charset="0"/>
              </a:rPr>
              <a:t>keras</a:t>
            </a:r>
            <a:r>
              <a:rPr lang="en-US" sz="1500" dirty="0">
                <a:latin typeface="Consolas" panose="020B0609020204030204" pitchFamily="49" charset="0"/>
              </a:rPr>
              <a:t> import backend; print(</a:t>
            </a:r>
            <a:r>
              <a:rPr lang="en-US" sz="1500" dirty="0" err="1">
                <a:latin typeface="Consolas" panose="020B0609020204030204" pitchFamily="49" charset="0"/>
              </a:rPr>
              <a:t>backend._BACKEND</a:t>
            </a:r>
            <a:r>
              <a:rPr lang="en-US" sz="1500" dirty="0">
                <a:latin typeface="Consolas" panose="020B0609020204030204" pitchFamily="49" charset="0"/>
              </a:rPr>
              <a:t>)"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C0348-2607-4E73-9DAC-4FC9CFE00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3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DE96-D74C-4804-9BC9-67043C8ED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299A9-A962-4396-A6A4-95192D5AA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" y="2095014"/>
            <a:ext cx="9948672" cy="3718925"/>
          </a:xfrm>
        </p:spPr>
        <p:txBody>
          <a:bodyPr/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Pima Indian Nation - onset of diabetes dataset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Originally from National Institute of Diabetes and Digestive and Kidney Diseases</a:t>
            </a:r>
          </a:p>
          <a:p>
            <a:pPr marL="1374775" lvl="2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Objective of the dataset is to diagnostically predict whether or not a patient has diabetes, based on certain diagnostic measurements included in the dataset</a:t>
            </a:r>
          </a:p>
          <a:p>
            <a:pPr marL="1374775" lvl="2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Predictor variables:</a:t>
            </a:r>
          </a:p>
          <a:p>
            <a:pPr marL="2060575" lvl="3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Pregnancies</a:t>
            </a:r>
            <a:r>
              <a:rPr lang="en-US" sz="1400" dirty="0">
                <a:solidFill>
                  <a:schemeClr val="bg1"/>
                </a:solidFill>
              </a:rPr>
              <a:t>: Number of times pregnant</a:t>
            </a:r>
          </a:p>
          <a:p>
            <a:pPr marL="2060575" lvl="3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Glucose</a:t>
            </a:r>
            <a:r>
              <a:rPr lang="en-US" sz="1400" dirty="0">
                <a:solidFill>
                  <a:schemeClr val="bg1"/>
                </a:solidFill>
              </a:rPr>
              <a:t>: Plasma glucose concentration a 2 hours in an oral glucose tolerance test</a:t>
            </a:r>
          </a:p>
          <a:p>
            <a:pPr marL="2060575" lvl="3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BloodPressure</a:t>
            </a:r>
            <a:r>
              <a:rPr lang="en-US" sz="1400" dirty="0">
                <a:solidFill>
                  <a:schemeClr val="bg1"/>
                </a:solidFill>
              </a:rPr>
              <a:t>: Diastolic blood pressure (mm Hg)</a:t>
            </a:r>
          </a:p>
          <a:p>
            <a:pPr marL="2060575" lvl="3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SkinThickness</a:t>
            </a:r>
            <a:r>
              <a:rPr lang="en-US" sz="1400" dirty="0">
                <a:solidFill>
                  <a:schemeClr val="bg1"/>
                </a:solidFill>
              </a:rPr>
              <a:t>: Triceps skin fold thickness (mm)</a:t>
            </a:r>
          </a:p>
          <a:p>
            <a:pPr marL="2060575" lvl="3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Insulin</a:t>
            </a:r>
            <a:r>
              <a:rPr lang="en-US" sz="1400" dirty="0">
                <a:solidFill>
                  <a:schemeClr val="bg1"/>
                </a:solidFill>
              </a:rPr>
              <a:t>: 2-Hour serum insulin (mu U/ml)</a:t>
            </a:r>
          </a:p>
          <a:p>
            <a:pPr marL="2060575" lvl="3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BMI</a:t>
            </a:r>
            <a:r>
              <a:rPr lang="en-US" sz="1400" dirty="0">
                <a:solidFill>
                  <a:schemeClr val="bg1"/>
                </a:solidFill>
              </a:rPr>
              <a:t>: Body mass index (weight in kg/(height in m)^2)</a:t>
            </a:r>
          </a:p>
          <a:p>
            <a:pPr marL="2060575" lvl="3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DiabetesPedigreeFunction</a:t>
            </a:r>
            <a:r>
              <a:rPr lang="en-US" sz="1400" dirty="0">
                <a:solidFill>
                  <a:schemeClr val="bg1"/>
                </a:solidFill>
              </a:rPr>
              <a:t>: Likelihood of diabetes </a:t>
            </a:r>
            <a:r>
              <a:rPr lang="en-US" sz="1400" dirty="0" err="1">
                <a:solidFill>
                  <a:schemeClr val="bg1"/>
                </a:solidFill>
              </a:rPr>
              <a:t>w.r.t.</a:t>
            </a:r>
            <a:r>
              <a:rPr lang="en-US" sz="1400" dirty="0">
                <a:solidFill>
                  <a:schemeClr val="bg1"/>
                </a:solidFill>
              </a:rPr>
              <a:t> family history</a:t>
            </a:r>
          </a:p>
          <a:p>
            <a:pPr marL="2060575" lvl="3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Age</a:t>
            </a:r>
            <a:r>
              <a:rPr lang="en-US" sz="1400" dirty="0">
                <a:solidFill>
                  <a:schemeClr val="bg1"/>
                </a:solidFill>
              </a:rPr>
              <a:t>: Age (years)</a:t>
            </a:r>
          </a:p>
          <a:p>
            <a:pPr marL="2060575" lvl="3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Outcome</a:t>
            </a:r>
            <a:r>
              <a:rPr lang="en-US" sz="1400" dirty="0">
                <a:solidFill>
                  <a:schemeClr val="bg1"/>
                </a:solidFill>
              </a:rPr>
              <a:t>: Class variable (0 or 1): 0 = no diabetes, 1 = diabetic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9109F-57AA-43C2-B3FB-E9EFEC8CB7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Classifier/Predictor</a:t>
            </a:r>
          </a:p>
        </p:txBody>
      </p:sp>
    </p:spTree>
    <p:extLst>
      <p:ext uri="{BB962C8B-B14F-4D97-AF65-F5344CB8AC3E}">
        <p14:creationId xmlns:p14="http://schemas.microsoft.com/office/powerpoint/2010/main" val="429274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CEAB2-D570-4026-8337-A4B4209C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5BE7D-974B-4C56-8F56-7B9CD2729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0996" indent="-380996">
              <a:buFont typeface="Arial" panose="020B0604020202020204" pitchFamily="34" charset="0"/>
              <a:buChar char="•"/>
            </a:pPr>
            <a:r>
              <a:rPr lang="en-US" sz="1800" dirty="0"/>
              <a:t>The data is in csv format</a:t>
            </a:r>
            <a:endParaRPr lang="en-US" dirty="0"/>
          </a:p>
          <a:p>
            <a:pPr marL="380996" indent="-380996"/>
            <a:r>
              <a:rPr lang="en-US" dirty="0">
                <a:hlinkClick r:id="rId2"/>
              </a:rPr>
              <a:t>https://raw.githubusercontent.com/keipertk/fdnn/master/pima-indians-diabetes.data.csv</a:t>
            </a:r>
            <a:endParaRPr lang="en-US" dirty="0"/>
          </a:p>
          <a:p>
            <a:pPr marL="380996" indent="-380996">
              <a:buFont typeface="Arial" panose="020B0604020202020204" pitchFamily="34" charset="0"/>
              <a:buChar char="•"/>
            </a:pPr>
            <a:r>
              <a:rPr lang="en-US" sz="1800" dirty="0"/>
              <a:t>Goal:</a:t>
            </a:r>
          </a:p>
          <a:p>
            <a:pPr marL="952496" lvl="1" indent="-380996">
              <a:buFont typeface="Arial" panose="020B0604020202020204" pitchFamily="34" charset="0"/>
              <a:buChar char="•"/>
            </a:pPr>
            <a:r>
              <a:rPr lang="en-US" sz="1600" dirty="0"/>
              <a:t>Develop model that can predict if a patient is diabetic or not, based on test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5E2C0-A5CF-4B78-BECE-82F170B84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5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A1E6-BB2B-4F32-83D5-353448EA5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Neural Network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AF081E-5DD9-4AB8-8C0B-1D400F58A1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D7EA2E-3C26-41FA-A851-BC89584DB060}"/>
              </a:ext>
            </a:extLst>
          </p:cNvPr>
          <p:cNvSpPr txBox="1">
            <a:spLocks/>
          </p:cNvSpPr>
          <p:nvPr/>
        </p:nvSpPr>
        <p:spPr>
          <a:xfrm>
            <a:off x="341403" y="1663374"/>
            <a:ext cx="11054080" cy="4132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indent="-380996"/>
            <a:r>
              <a:rPr lang="en-US"/>
              <a:t>Categories (Input) - 8</a:t>
            </a:r>
          </a:p>
          <a:p>
            <a:pPr marL="380996" indent="-380996"/>
            <a:r>
              <a:rPr lang="en-US"/>
              <a:t>Output (Label) - 1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39527-5A26-4B72-A263-ABF60C80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04" y="3743239"/>
            <a:ext cx="9683737" cy="750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481B8-5F0F-45D7-973F-B3A9B681BEA5}"/>
              </a:ext>
            </a:extLst>
          </p:cNvPr>
          <p:cNvSpPr txBox="1"/>
          <p:nvPr/>
        </p:nvSpPr>
        <p:spPr>
          <a:xfrm>
            <a:off x="116487" y="3079070"/>
            <a:ext cx="1301750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Number of pregnancies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C86A8-771D-4FC7-8544-C22BF9E94F24}"/>
              </a:ext>
            </a:extLst>
          </p:cNvPr>
          <p:cNvSpPr txBox="1"/>
          <p:nvPr/>
        </p:nvSpPr>
        <p:spPr>
          <a:xfrm>
            <a:off x="1351003" y="3283773"/>
            <a:ext cx="984250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Glucose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439AE-4BD7-4B16-8ABB-AD54A926C910}"/>
              </a:ext>
            </a:extLst>
          </p:cNvPr>
          <p:cNvSpPr txBox="1"/>
          <p:nvPr/>
        </p:nvSpPr>
        <p:spPr>
          <a:xfrm>
            <a:off x="2502788" y="3079070"/>
            <a:ext cx="984250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Blood </a:t>
            </a:r>
            <a:r>
              <a:rPr lang="en-US" sz="1400" dirty="0">
                <a:solidFill>
                  <a:schemeClr val="bg1"/>
                </a:solidFill>
              </a:rPr>
              <a:t>Pressure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DF47F-FADC-4AF6-9291-AFA8F906DBFA}"/>
              </a:ext>
            </a:extLst>
          </p:cNvPr>
          <p:cNvSpPr txBox="1"/>
          <p:nvPr/>
        </p:nvSpPr>
        <p:spPr>
          <a:xfrm>
            <a:off x="3512450" y="3079070"/>
            <a:ext cx="1084750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Skin Thickness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692BE8-F96E-420A-8572-64B38A257959}"/>
              </a:ext>
            </a:extLst>
          </p:cNvPr>
          <p:cNvSpPr txBox="1"/>
          <p:nvPr/>
        </p:nvSpPr>
        <p:spPr>
          <a:xfrm>
            <a:off x="4728131" y="3283773"/>
            <a:ext cx="984250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Insulin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DA6F9-F388-405E-AD9D-9CD52BDF3D9F}"/>
              </a:ext>
            </a:extLst>
          </p:cNvPr>
          <p:cNvSpPr txBox="1"/>
          <p:nvPr/>
        </p:nvSpPr>
        <p:spPr>
          <a:xfrm>
            <a:off x="5666237" y="3283773"/>
            <a:ext cx="984250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BMI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4BE2FC-3707-4CAB-A8BD-F28811B22FD6}"/>
              </a:ext>
            </a:extLst>
          </p:cNvPr>
          <p:cNvSpPr txBox="1"/>
          <p:nvPr/>
        </p:nvSpPr>
        <p:spPr>
          <a:xfrm>
            <a:off x="6759022" y="3283773"/>
            <a:ext cx="984250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DPF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13852B-850A-4873-AEFC-DB6DE23E1EA3}"/>
              </a:ext>
            </a:extLst>
          </p:cNvPr>
          <p:cNvSpPr txBox="1"/>
          <p:nvPr/>
        </p:nvSpPr>
        <p:spPr>
          <a:xfrm>
            <a:off x="8010603" y="3283773"/>
            <a:ext cx="984250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A15039-B573-4F72-8A8B-486D0F8B3EDD}"/>
              </a:ext>
            </a:extLst>
          </p:cNvPr>
          <p:cNvSpPr txBox="1"/>
          <p:nvPr/>
        </p:nvSpPr>
        <p:spPr>
          <a:xfrm>
            <a:off x="9175754" y="2874366"/>
            <a:ext cx="984250" cy="6740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Diabetic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Yes = 1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No =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D3C98-8A3E-4B3E-BA52-2B6BBE32550C}"/>
              </a:ext>
            </a:extLst>
          </p:cNvPr>
          <p:cNvSpPr txBox="1"/>
          <p:nvPr/>
        </p:nvSpPr>
        <p:spPr>
          <a:xfrm>
            <a:off x="9069896" y="4562544"/>
            <a:ext cx="1365796" cy="7571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</a:rPr>
              <a:t>Label</a:t>
            </a:r>
          </a:p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</a:rPr>
              <a:t>(Ground Truth)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1DBBF-AC2C-4388-9204-0390A573871A}"/>
              </a:ext>
            </a:extLst>
          </p:cNvPr>
          <p:cNvSpPr txBox="1"/>
          <p:nvPr/>
        </p:nvSpPr>
        <p:spPr>
          <a:xfrm>
            <a:off x="4721024" y="5142107"/>
            <a:ext cx="1365796" cy="33855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778" dirty="0">
                <a:solidFill>
                  <a:schemeClr val="tx2"/>
                </a:solidFill>
              </a:rPr>
              <a:t>Categories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8E677D-F7E7-4377-BE65-BCEA88E0C14C}"/>
              </a:ext>
            </a:extLst>
          </p:cNvPr>
          <p:cNvCxnSpPr>
            <a:cxnSpLocks/>
          </p:cNvCxnSpPr>
          <p:nvPr/>
        </p:nvCxnSpPr>
        <p:spPr>
          <a:xfrm>
            <a:off x="320956" y="4976075"/>
            <a:ext cx="871696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9BBF2D-DB98-4E28-ADDC-C211D7A127BB}"/>
              </a:ext>
            </a:extLst>
          </p:cNvPr>
          <p:cNvCxnSpPr/>
          <p:nvPr/>
        </p:nvCxnSpPr>
        <p:spPr>
          <a:xfrm flipV="1">
            <a:off x="9037918" y="4520749"/>
            <a:ext cx="0" cy="45408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3D0106-14BF-4AEF-B04A-C10ADDDF083C}"/>
              </a:ext>
            </a:extLst>
          </p:cNvPr>
          <p:cNvCxnSpPr/>
          <p:nvPr/>
        </p:nvCxnSpPr>
        <p:spPr>
          <a:xfrm flipV="1">
            <a:off x="320956" y="4526059"/>
            <a:ext cx="0" cy="45408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57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0DD2-C95B-40A3-B469-8BE1E458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Training stages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8B257-8E9D-4E6F-B14F-3DBDEE3C5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Create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Load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Define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Compile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Fit model (train!)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Evaluate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Predictions (Inference)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CF03B-7F02-44FF-9FAE-B4E4853A11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3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4FEA7-DE0C-4015-AB9B-7AE079CE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Create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3DAAD-83DD-4E12-BF59-5731FDD73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Perhaps the most difficult step (can be over 50% of your time and as much as 80%)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Gather data, look for outliers, filter it, examine data (plot it, statistical analysis)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Descriptive Statistics</a:t>
            </a:r>
          </a:p>
          <a:p>
            <a:pPr marL="1374775" lvl="2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Data range, median, mean, deviations, moments, etc. Logistic regression analysis.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Plot the data!!!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Create labels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you think you have enough data, you need more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Can derive new data from existing data (image data)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Need lots of variety (if possible)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May need to normalize, scale, perhaps even rotate data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Label data!!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8F35E-9F75-4EAD-B7C8-4F2B359B0F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6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7F13-DFED-466D-83F0-0D952008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Load Data – Load Data Into Python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38240B-CDFA-4344-B8D9-343C4AC1292C}"/>
              </a:ext>
            </a:extLst>
          </p:cNvPr>
          <p:cNvSpPr txBox="1">
            <a:spLocks/>
          </p:cNvSpPr>
          <p:nvPr/>
        </p:nvSpPr>
        <p:spPr>
          <a:xfrm>
            <a:off x="5928615" y="1664069"/>
            <a:ext cx="4836368" cy="4132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indent="-380996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Pretty straightforward</a:t>
            </a:r>
          </a:p>
          <a:p>
            <a:pPr marL="1015990" lvl="1" indent="-380996" fontAlgn="auto"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In our case, csv data (use </a:t>
            </a:r>
            <a:r>
              <a:rPr lang="en-US" sz="1600" dirty="0" err="1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numpy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)</a:t>
            </a:r>
          </a:p>
          <a:p>
            <a:pPr marL="1015990" lvl="1" indent="-380996" fontAlgn="auto"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Can be database (useful for images)</a:t>
            </a:r>
          </a:p>
          <a:p>
            <a:pPr marL="380996" indent="-380996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X is “input” or predictor values – 8</a:t>
            </a:r>
          </a:p>
          <a:p>
            <a:pPr marL="1015990" lvl="1" indent="-380996" fontAlgn="auto"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Numpy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 list (array)</a:t>
            </a:r>
          </a:p>
          <a:p>
            <a:pPr marL="380996" indent="-380996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Y is output (output) – 1</a:t>
            </a:r>
          </a:p>
          <a:p>
            <a:pPr marL="1015990" lvl="1" indent="-380996" fontAlgn="auto"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Numpy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 list (array)</a:t>
            </a:r>
          </a:p>
          <a:p>
            <a:pPr marL="380996" indent="-380996" fontAlgn="auto"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8AE0750E-64C0-476C-B42A-269EF04DCC77}"/>
              </a:ext>
            </a:extLst>
          </p:cNvPr>
          <p:cNvSpPr/>
          <p:nvPr/>
        </p:nvSpPr>
        <p:spPr>
          <a:xfrm>
            <a:off x="336511" y="1685909"/>
            <a:ext cx="5494784" cy="4364182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101592" tIns="50796" rIns="101592" bIns="5079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from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keras.models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import Sequential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from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keras.layers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import Dense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import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numpy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fix random seed for reproducibility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numpy.random.seed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(7)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load pima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indians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dataset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dataset =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numpy.loadtxt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"pima-indians-diabetes.data.csv",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delimiter=",")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split into input (X) and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   output (Y) variables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 = dataset[:,0:8]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 = dataset[:,8]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47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0676-6B4F-498B-AE56-BF92B82F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Define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F959D-713A-4656-A8A0-35E6EC7D8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00BA73-D060-4E36-92B7-B6CFD175BBFA}"/>
              </a:ext>
            </a:extLst>
          </p:cNvPr>
          <p:cNvSpPr txBox="1">
            <a:spLocks/>
          </p:cNvSpPr>
          <p:nvPr/>
        </p:nvSpPr>
        <p:spPr>
          <a:xfrm>
            <a:off x="330752" y="2294374"/>
            <a:ext cx="6460746" cy="368247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indent="-380996" fontAlgn="auto">
              <a:spcBef>
                <a:spcPts val="444"/>
              </a:spcBef>
              <a:spcAft>
                <a:spcPts val="444"/>
              </a:spcAft>
            </a:pPr>
            <a:r>
              <a:rPr lang="en-US" sz="1900" dirty="0">
                <a:solidFill>
                  <a:prstClr val="black"/>
                </a:solidFill>
                <a:latin typeface="Calibri" panose="020F0502020204030204"/>
              </a:rPr>
              <a:t>In </a:t>
            </a:r>
            <a:r>
              <a:rPr lang="en-US" sz="1900" dirty="0" err="1">
                <a:solidFill>
                  <a:prstClr val="black"/>
                </a:solidFill>
                <a:latin typeface="Calibri" panose="020F0502020204030204"/>
              </a:rPr>
              <a:t>Keras</a:t>
            </a:r>
            <a:r>
              <a:rPr lang="en-US" sz="1900" dirty="0">
                <a:solidFill>
                  <a:prstClr val="black"/>
                </a:solidFill>
                <a:latin typeface="Calibri" panose="020F0502020204030204"/>
              </a:rPr>
              <a:t>, the model is defined as a sequence of layers</a:t>
            </a:r>
          </a:p>
          <a:p>
            <a:pPr marL="380996" indent="-380996" fontAlgn="auto">
              <a:spcBef>
                <a:spcPts val="444"/>
              </a:spcBef>
              <a:spcAft>
                <a:spcPts val="444"/>
              </a:spcAft>
            </a:pPr>
            <a:r>
              <a:rPr lang="en-US" sz="1900" dirty="0">
                <a:solidFill>
                  <a:prstClr val="black"/>
                </a:solidFill>
                <a:latin typeface="Calibri" panose="020F0502020204030204"/>
              </a:rPr>
              <a:t>Create a </a:t>
            </a:r>
            <a:r>
              <a:rPr lang="en-US" sz="1900" u="sng" dirty="0">
                <a:solidFill>
                  <a:prstClr val="black"/>
                </a:solidFill>
                <a:latin typeface="Calibri" panose="020F0502020204030204"/>
              </a:rPr>
              <a:t>Sequential</a:t>
            </a:r>
            <a:r>
              <a:rPr lang="en-US" sz="1900" dirty="0">
                <a:solidFill>
                  <a:prstClr val="black"/>
                </a:solidFill>
                <a:latin typeface="Calibri" panose="020F0502020204030204"/>
              </a:rPr>
              <a:t> model and add layers one at a time</a:t>
            </a:r>
          </a:p>
          <a:p>
            <a:pPr marL="380996" indent="-380996" fontAlgn="auto">
              <a:spcBef>
                <a:spcPts val="444"/>
              </a:spcBef>
              <a:spcAft>
                <a:spcPts val="444"/>
              </a:spcAft>
            </a:pPr>
            <a:r>
              <a:rPr lang="en-US" sz="1900" dirty="0">
                <a:solidFill>
                  <a:prstClr val="black"/>
                </a:solidFill>
                <a:latin typeface="Calibri" panose="020F0502020204030204"/>
              </a:rPr>
              <a:t>In this example, we will use a fully-connected network structure with three layers</a:t>
            </a:r>
          </a:p>
          <a:p>
            <a:pPr marL="1015990" lvl="1" indent="-380996" fontAlgn="auto">
              <a:spcBef>
                <a:spcPts val="444"/>
              </a:spcBef>
              <a:spcAft>
                <a:spcPts val="444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FCN means every neuron in one layer is connected to every neuron in the next layer</a:t>
            </a:r>
          </a:p>
          <a:p>
            <a:pPr marL="1015990" lvl="1" indent="-380996" fontAlgn="auto">
              <a:spcBef>
                <a:spcPts val="444"/>
              </a:spcBef>
              <a:spcAft>
                <a:spcPts val="444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Classic Multi-Level Perceptron</a:t>
            </a:r>
          </a:p>
          <a:p>
            <a:pPr marL="1015990" lvl="1" indent="-380996" fontAlgn="auto">
              <a:spcBef>
                <a:spcPts val="444"/>
              </a:spcBef>
              <a:spcAft>
                <a:spcPts val="444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Designing layers is something of an art</a:t>
            </a:r>
          </a:p>
          <a:p>
            <a:pPr marL="1591012" lvl="2" indent="-380996" fontAlgn="auto">
              <a:spcBef>
                <a:spcPts val="444"/>
              </a:spcBef>
              <a:spcAft>
                <a:spcPts val="444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Experiment</a:t>
            </a:r>
          </a:p>
          <a:p>
            <a:pPr marL="1591012" lvl="2" indent="-380996" fontAlgn="auto">
              <a:spcBef>
                <a:spcPts val="444"/>
              </a:spcBef>
              <a:spcAft>
                <a:spcPts val="444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Steal!!! (transfer learning)</a:t>
            </a:r>
          </a:p>
          <a:p>
            <a:pPr marL="380996" indent="-380996" fontAlgn="auto">
              <a:spcBef>
                <a:spcPts val="444"/>
              </a:spcBef>
              <a:spcAft>
                <a:spcPts val="444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Fully connected layers are defined using the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Dense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class in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Keras</a:t>
            </a: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53B0D-256E-4615-876E-0B195A738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771" y="2654262"/>
            <a:ext cx="3468278" cy="237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B9C2-8A65-46D5-8F10-A2A6A37B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Approach</a:t>
            </a:r>
          </a:p>
        </p:txBody>
      </p:sp>
      <p:pic>
        <p:nvPicPr>
          <p:cNvPr id="90" name="Picture 89" descr="74_fliplr.JPG">
            <a:extLst>
              <a:ext uri="{FF2B5EF4-FFF2-40B4-BE49-F238E27FC236}">
                <a16:creationId xmlns:a16="http://schemas.microsoft.com/office/drawing/2014/main" id="{F9C243D9-E9CB-42A5-9CCF-2323BED47F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8" y="2369263"/>
            <a:ext cx="618066" cy="599524"/>
          </a:xfrm>
          <a:prstGeom prst="rect">
            <a:avLst/>
          </a:prstGeom>
        </p:spPr>
      </p:pic>
      <p:pic>
        <p:nvPicPr>
          <p:cNvPr id="91" name="Picture 90" descr="175_fliplr.JPG">
            <a:extLst>
              <a:ext uri="{FF2B5EF4-FFF2-40B4-BE49-F238E27FC236}">
                <a16:creationId xmlns:a16="http://schemas.microsoft.com/office/drawing/2014/main" id="{9CBADF49-A802-4C51-BEE9-7F90B1AE4AD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13" y="3040247"/>
            <a:ext cx="1282701" cy="601621"/>
          </a:xfrm>
          <a:prstGeom prst="rect">
            <a:avLst/>
          </a:prstGeom>
        </p:spPr>
      </p:pic>
      <p:pic>
        <p:nvPicPr>
          <p:cNvPr id="92" name="Picture 91" descr="1662.JPG">
            <a:extLst>
              <a:ext uri="{FF2B5EF4-FFF2-40B4-BE49-F238E27FC236}">
                <a16:creationId xmlns:a16="http://schemas.microsoft.com/office/drawing/2014/main" id="{A30D9503-614B-4F84-A467-DCBB97BF814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17" y="2206280"/>
            <a:ext cx="702946" cy="68580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C3C1523E-5288-4653-9605-2F9C832F65D1}"/>
              </a:ext>
            </a:extLst>
          </p:cNvPr>
          <p:cNvSpPr txBox="1"/>
          <p:nvPr/>
        </p:nvSpPr>
        <p:spPr>
          <a:xfrm>
            <a:off x="883243" y="1378864"/>
            <a:ext cx="2225718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457196">
              <a:lnSpc>
                <a:spcPct val="90000"/>
              </a:lnSpc>
              <a:defRPr/>
            </a:pPr>
            <a:r>
              <a:rPr lang="en-US" sz="1400" b="1" dirty="0">
                <a:solidFill>
                  <a:srgbClr val="000000"/>
                </a:solidFill>
                <a:latin typeface="Trebuchet MS"/>
              </a:rPr>
              <a:t>LABELLED TRAINING DATA</a:t>
            </a:r>
          </a:p>
        </p:txBody>
      </p:sp>
      <p:pic>
        <p:nvPicPr>
          <p:cNvPr id="94" name="Picture 93" descr="5.JPG">
            <a:extLst>
              <a:ext uri="{FF2B5EF4-FFF2-40B4-BE49-F238E27FC236}">
                <a16:creationId xmlns:a16="http://schemas.microsoft.com/office/drawing/2014/main" id="{12CDFE7C-4F49-49DD-8FA9-AF906F01824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94" y="3008499"/>
            <a:ext cx="790823" cy="721783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5430EAE8-DB20-40D3-B42E-DE3C8A31DFB0}"/>
              </a:ext>
            </a:extLst>
          </p:cNvPr>
          <p:cNvGrpSpPr/>
          <p:nvPr/>
        </p:nvGrpSpPr>
        <p:grpSpPr>
          <a:xfrm>
            <a:off x="7607984" y="1475814"/>
            <a:ext cx="2731466" cy="2572402"/>
            <a:chOff x="7607985" y="1775090"/>
            <a:chExt cx="2731466" cy="257240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165533F-7B86-45F6-8DA4-86FE74F554D6}"/>
                </a:ext>
              </a:extLst>
            </p:cNvPr>
            <p:cNvSpPr txBox="1"/>
            <p:nvPr/>
          </p:nvSpPr>
          <p:spPr>
            <a:xfrm>
              <a:off x="7796832" y="1775090"/>
              <a:ext cx="2542619" cy="2862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 defTabSz="457196">
                <a:lnSpc>
                  <a:spcPct val="90000"/>
                </a:lnSpc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Trebuchet MS"/>
                </a:rPr>
                <a:t>OBJECT CLASS PREDICTIONS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0FBD4BB-AFEA-4A71-8943-D19F2D8E1910}"/>
                </a:ext>
              </a:extLst>
            </p:cNvPr>
            <p:cNvGrpSpPr/>
            <p:nvPr/>
          </p:nvGrpSpPr>
          <p:grpSpPr>
            <a:xfrm>
              <a:off x="9177008" y="2571441"/>
              <a:ext cx="994385" cy="1776050"/>
              <a:chOff x="8977360" y="2650689"/>
              <a:chExt cx="994385" cy="1776050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4599894-80AE-4F2A-9E0D-3EB186A55438}"/>
                  </a:ext>
                </a:extLst>
              </p:cNvPr>
              <p:cNvSpPr txBox="1"/>
              <p:nvPr/>
            </p:nvSpPr>
            <p:spPr>
              <a:xfrm rot="16200000">
                <a:off x="9203924" y="3731453"/>
                <a:ext cx="1132040" cy="258532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 defTabSz="457196">
                  <a:lnSpc>
                    <a:spcPct val="90000"/>
                  </a:lnSpc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Trebuchet MS"/>
                  </a:rPr>
                  <a:t>BACKGROUND</a:t>
                </a: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7F28084B-CF80-49DE-B3C0-555B44605AE5}"/>
                  </a:ext>
                </a:extLst>
              </p:cNvPr>
              <p:cNvGrpSpPr/>
              <p:nvPr/>
            </p:nvGrpSpPr>
            <p:grpSpPr>
              <a:xfrm>
                <a:off x="8977360" y="2650689"/>
                <a:ext cx="994385" cy="1363851"/>
                <a:chOff x="8977360" y="2650689"/>
                <a:chExt cx="994385" cy="1363851"/>
              </a:xfrm>
            </p:grpSpPr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1AAF15E8-8628-4544-9909-81CE11762E6A}"/>
                    </a:ext>
                  </a:extLst>
                </p:cNvPr>
                <p:cNvSpPr txBox="1"/>
                <p:nvPr/>
              </p:nvSpPr>
              <p:spPr>
                <a:xfrm rot="16200000">
                  <a:off x="9055751" y="3408190"/>
                  <a:ext cx="457177" cy="25853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 defTabSz="457196">
                    <a:lnSpc>
                      <a:spcPct val="90000"/>
                    </a:lnSpc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Trebuchet MS"/>
                    </a:rPr>
                    <a:t>CAR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D09B585-F0EA-4556-8CFA-C88B5D417364}"/>
                    </a:ext>
                  </a:extLst>
                </p:cNvPr>
                <p:cNvSpPr txBox="1"/>
                <p:nvPr/>
              </p:nvSpPr>
              <p:spPr>
                <a:xfrm rot="16200000">
                  <a:off x="9127137" y="3501002"/>
                  <a:ext cx="643125" cy="25853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 defTabSz="457196">
                    <a:lnSpc>
                      <a:spcPct val="90000"/>
                    </a:lnSpc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Trebuchet MS"/>
                    </a:rPr>
                    <a:t>TRUCK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C8689FB9-DF7E-4DCD-BDAD-A2492B6EE52F}"/>
                    </a:ext>
                  </a:extLst>
                </p:cNvPr>
                <p:cNvSpPr txBox="1"/>
                <p:nvPr/>
              </p:nvSpPr>
              <p:spPr>
                <a:xfrm rot="16200000">
                  <a:off x="9261842" y="3534057"/>
                  <a:ext cx="702435" cy="25853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 defTabSz="457196">
                    <a:lnSpc>
                      <a:spcPct val="90000"/>
                    </a:lnSpc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Trebuchet MS"/>
                    </a:rPr>
                    <a:t>DIGGER</a:t>
                  </a: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07C64A90-212F-4142-B3B6-F193FD5256C2}"/>
                    </a:ext>
                  </a:extLst>
                </p:cNvPr>
                <p:cNvCxnSpPr/>
                <p:nvPr/>
              </p:nvCxnSpPr>
              <p:spPr>
                <a:xfrm>
                  <a:off x="9121293" y="2650689"/>
                  <a:ext cx="0" cy="829733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4BE130E3-5B4F-422D-8D60-A68736E37CCC}"/>
                    </a:ext>
                  </a:extLst>
                </p:cNvPr>
                <p:cNvCxnSpPr/>
                <p:nvPr/>
              </p:nvCxnSpPr>
              <p:spPr>
                <a:xfrm flipV="1">
                  <a:off x="8977360" y="3349316"/>
                  <a:ext cx="994385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CF8BC4C5-B0A6-46C2-AA85-105B20E36451}"/>
                    </a:ext>
                  </a:extLst>
                </p:cNvPr>
                <p:cNvSpPr/>
                <p:nvPr/>
              </p:nvSpPr>
              <p:spPr>
                <a:xfrm>
                  <a:off x="9235522" y="2967946"/>
                  <a:ext cx="96404" cy="393982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96">
                    <a:defRPr/>
                  </a:pPr>
                  <a:endParaRPr lang="en-US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0517CA85-0A82-4BEC-B79D-A8C446986078}"/>
                    </a:ext>
                  </a:extLst>
                </p:cNvPr>
                <p:cNvSpPr/>
                <p:nvPr/>
              </p:nvSpPr>
              <p:spPr>
                <a:xfrm>
                  <a:off x="9396305" y="3190084"/>
                  <a:ext cx="90708" cy="160783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96">
                    <a:defRPr/>
                  </a:pPr>
                  <a:endParaRPr lang="en-US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AD9657EB-AF00-467B-86C9-02A244A600E3}"/>
                    </a:ext>
                  </a:extLst>
                </p:cNvPr>
                <p:cNvSpPr/>
                <p:nvPr/>
              </p:nvSpPr>
              <p:spPr>
                <a:xfrm>
                  <a:off x="9561278" y="2670366"/>
                  <a:ext cx="93393" cy="68201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96">
                    <a:defRPr/>
                  </a:pPr>
                  <a:endParaRPr lang="en-US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708A71F2-C002-4228-98AD-D9C264CF0463}"/>
                    </a:ext>
                  </a:extLst>
                </p:cNvPr>
                <p:cNvSpPr/>
                <p:nvPr/>
              </p:nvSpPr>
              <p:spPr>
                <a:xfrm>
                  <a:off x="9723310" y="3194876"/>
                  <a:ext cx="90708" cy="160783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96">
                    <a:defRPr/>
                  </a:pPr>
                  <a:endParaRPr lang="en-US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</p:grp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61512F2-46F4-4778-8DB1-74DC7700C772}"/>
                </a:ext>
              </a:extLst>
            </p:cNvPr>
            <p:cNvCxnSpPr/>
            <p:nvPr/>
          </p:nvCxnSpPr>
          <p:spPr>
            <a:xfrm flipV="1">
              <a:off x="7607985" y="3290421"/>
              <a:ext cx="1306021" cy="7779"/>
            </a:xfrm>
            <a:prstGeom prst="straightConnector1">
              <a:avLst/>
            </a:prstGeom>
            <a:ln w="50800">
              <a:gradFill>
                <a:gsLst>
                  <a:gs pos="0">
                    <a:schemeClr val="tx2">
                      <a:alpha val="0"/>
                    </a:schemeClr>
                  </a:gs>
                  <a:gs pos="100000">
                    <a:schemeClr val="tx2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1D67777-3655-4D18-8C50-CA7779789918}"/>
                </a:ext>
              </a:extLst>
            </p:cNvPr>
            <p:cNvSpPr txBox="1"/>
            <p:nvPr/>
          </p:nvSpPr>
          <p:spPr>
            <a:xfrm>
              <a:off x="7670883" y="2848457"/>
              <a:ext cx="1244251" cy="3416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 defTabSz="457196">
                <a:lnSpc>
                  <a:spcPct val="90000"/>
                </a:lnSpc>
                <a:defRPr/>
              </a:pPr>
              <a:r>
                <a:rPr lang="en-US" dirty="0">
                  <a:solidFill>
                    <a:srgbClr val="000000"/>
                  </a:solidFill>
                  <a:latin typeface="Trebuchet MS"/>
                </a:rPr>
                <a:t>prediction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F1FBE39-FD73-4BF7-A7A3-F37503852A64}"/>
              </a:ext>
            </a:extLst>
          </p:cNvPr>
          <p:cNvGrpSpPr/>
          <p:nvPr/>
        </p:nvGrpSpPr>
        <p:grpSpPr>
          <a:xfrm>
            <a:off x="5881131" y="3904363"/>
            <a:ext cx="3768981" cy="772960"/>
            <a:chOff x="5881130" y="4203634"/>
            <a:chExt cx="3768981" cy="772959"/>
          </a:xfrm>
        </p:grpSpPr>
        <p:cxnSp>
          <p:nvCxnSpPr>
            <p:cNvPr id="112" name="Elbow Connector 73">
              <a:extLst>
                <a:ext uri="{FF2B5EF4-FFF2-40B4-BE49-F238E27FC236}">
                  <a16:creationId xmlns:a16="http://schemas.microsoft.com/office/drawing/2014/main" id="{87266A88-C8EE-474C-B5A4-799AC930FB5B}"/>
                </a:ext>
              </a:extLst>
            </p:cNvPr>
            <p:cNvCxnSpPr/>
            <p:nvPr/>
          </p:nvCxnSpPr>
          <p:spPr>
            <a:xfrm rot="10800000">
              <a:off x="5977916" y="4217651"/>
              <a:ext cx="3343025" cy="372431"/>
            </a:xfrm>
            <a:prstGeom prst="bentConnector3">
              <a:avLst>
                <a:gd name="adj1" fmla="val 99766"/>
              </a:avLst>
            </a:prstGeom>
            <a:ln w="50800">
              <a:gradFill>
                <a:gsLst>
                  <a:gs pos="0">
                    <a:schemeClr val="tx1">
                      <a:lumMod val="95000"/>
                    </a:schemeClr>
                  </a:gs>
                  <a:gs pos="85000">
                    <a:schemeClr val="tx2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EBAEC52-1A99-47F6-AC7F-15501AA3062A}"/>
                </a:ext>
              </a:extLst>
            </p:cNvPr>
            <p:cNvSpPr txBox="1"/>
            <p:nvPr/>
          </p:nvSpPr>
          <p:spPr>
            <a:xfrm>
              <a:off x="5881130" y="4690361"/>
              <a:ext cx="3768981" cy="2862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 defTabSz="457196">
                <a:lnSpc>
                  <a:spcPct val="90000"/>
                </a:lnSpc>
                <a:defRPr/>
              </a:pPr>
              <a:r>
                <a:rPr lang="en-US" sz="1400" dirty="0">
                  <a:solidFill>
                    <a:srgbClr val="000000"/>
                  </a:solidFill>
                  <a:latin typeface="Trebuchet MS"/>
                </a:rPr>
                <a:t>Back-propagate errors for parameter update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757246A-78F1-4CCD-9758-F0865A90A4D4}"/>
                </a:ext>
              </a:extLst>
            </p:cNvPr>
            <p:cNvSpPr txBox="1"/>
            <p:nvPr/>
          </p:nvSpPr>
          <p:spPr>
            <a:xfrm>
              <a:off x="6301919" y="4203634"/>
              <a:ext cx="2927404" cy="3416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 defTabSz="457196">
                <a:lnSpc>
                  <a:spcPct val="90000"/>
                </a:lnSpc>
                <a:defRPr/>
              </a:pPr>
              <a:r>
                <a:rPr lang="en-US" dirty="0">
                  <a:solidFill>
                    <a:srgbClr val="000000"/>
                  </a:solidFill>
                  <a:latin typeface="Trebuchet MS"/>
                </a:rPr>
                <a:t>error ~ (label </a:t>
              </a:r>
              <a:r>
                <a:rPr lang="mr-IN" dirty="0">
                  <a:solidFill>
                    <a:srgbClr val="000000"/>
                  </a:solidFill>
                  <a:latin typeface="Trebuchet MS"/>
                  <a:cs typeface="Mangal" panose="02040503050203030202" pitchFamily="18" charset="0"/>
                </a:rPr>
                <a:t>–</a:t>
              </a:r>
              <a:r>
                <a:rPr lang="en-US" dirty="0">
                  <a:solidFill>
                    <a:srgbClr val="000000"/>
                  </a:solidFill>
                  <a:latin typeface="Trebuchet MS"/>
                </a:rPr>
                <a:t> prediction)</a:t>
              </a:r>
            </a:p>
          </p:txBody>
        </p:sp>
      </p:grp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6FFA869-13A3-4C41-8A18-E7454D92678C}"/>
              </a:ext>
            </a:extLst>
          </p:cNvPr>
          <p:cNvSpPr txBox="1">
            <a:spLocks/>
          </p:cNvSpPr>
          <p:nvPr/>
        </p:nvSpPr>
        <p:spPr>
          <a:xfrm>
            <a:off x="214425" y="3914363"/>
            <a:ext cx="3442775" cy="209959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6" indent="-342896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Need LOTS of data</a:t>
            </a:r>
          </a:p>
          <a:p>
            <a:pPr marL="914391" lvl="1" indent="-342896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Millions+ of images</a:t>
            </a:r>
          </a:p>
          <a:p>
            <a:pPr marL="342896" indent="-342896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Divide Data into 2 Groups:</a:t>
            </a:r>
          </a:p>
          <a:p>
            <a:pPr marL="914391" lvl="1" indent="-342896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Training Data (67-80%)</a:t>
            </a:r>
          </a:p>
          <a:p>
            <a:pPr marL="914391" lvl="1" indent="-342896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Validation Data (20-33%)</a:t>
            </a:r>
          </a:p>
          <a:p>
            <a:pPr marL="342896" indent="-342896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Have test data available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7ADC8D0-AA0E-47C6-BF5A-D7D26DA9E613}"/>
              </a:ext>
            </a:extLst>
          </p:cNvPr>
          <p:cNvGrpSpPr/>
          <p:nvPr/>
        </p:nvGrpSpPr>
        <p:grpSpPr>
          <a:xfrm>
            <a:off x="2828810" y="1412393"/>
            <a:ext cx="4553106" cy="2463893"/>
            <a:chOff x="2828809" y="1678140"/>
            <a:chExt cx="4553106" cy="2463892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F5059BC-064F-43F0-B59B-2F6994929B1A}"/>
                </a:ext>
              </a:extLst>
            </p:cNvPr>
            <p:cNvCxnSpPr/>
            <p:nvPr/>
          </p:nvCxnSpPr>
          <p:spPr>
            <a:xfrm flipV="1">
              <a:off x="2828809" y="3280950"/>
              <a:ext cx="1306021" cy="7779"/>
            </a:xfrm>
            <a:prstGeom prst="straightConnector1">
              <a:avLst/>
            </a:prstGeom>
            <a:ln w="50800">
              <a:gradFill>
                <a:gsLst>
                  <a:gs pos="0">
                    <a:schemeClr val="tx2">
                      <a:alpha val="0"/>
                    </a:schemeClr>
                  </a:gs>
                  <a:gs pos="100000">
                    <a:schemeClr val="tx2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3364D79-30F8-4234-846B-9AC2B33AF4AB}"/>
                </a:ext>
              </a:extLst>
            </p:cNvPr>
            <p:cNvGrpSpPr/>
            <p:nvPr/>
          </p:nvGrpSpPr>
          <p:grpSpPr>
            <a:xfrm>
              <a:off x="4343568" y="1678140"/>
              <a:ext cx="3038347" cy="2463892"/>
              <a:chOff x="4343568" y="1678140"/>
              <a:chExt cx="3038347" cy="2463892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A25C3C0-5C0A-4237-8AFF-2B71A245452C}"/>
                  </a:ext>
                </a:extLst>
              </p:cNvPr>
              <p:cNvSpPr txBox="1"/>
              <p:nvPr/>
            </p:nvSpPr>
            <p:spPr>
              <a:xfrm>
                <a:off x="4809278" y="1678140"/>
                <a:ext cx="2215351" cy="48013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 defTabSz="457196">
                  <a:lnSpc>
                    <a:spcPct val="90000"/>
                  </a:lnSpc>
                  <a:defRPr/>
                </a:pPr>
                <a:r>
                  <a:rPr lang="en-US" sz="1400" b="1" dirty="0">
                    <a:solidFill>
                      <a:srgbClr val="000000"/>
                    </a:solidFill>
                    <a:latin typeface="Trebuchet MS"/>
                  </a:rPr>
                  <a:t>DEEP NEURAL NETWORK</a:t>
                </a:r>
              </a:p>
              <a:p>
                <a:pPr algn="ctr" defTabSz="457196">
                  <a:lnSpc>
                    <a:spcPct val="90000"/>
                  </a:lnSpc>
                  <a:defRPr/>
                </a:pPr>
                <a:r>
                  <a:rPr lang="en-US" sz="1400" b="1" dirty="0">
                    <a:solidFill>
                      <a:srgbClr val="000000"/>
                    </a:solidFill>
                    <a:latin typeface="Trebuchet MS"/>
                  </a:rPr>
                  <a:t>“MODEL”</a:t>
                </a: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114F043-75AE-4BB4-AEB8-92F37AAEE409}"/>
                  </a:ext>
                </a:extLst>
              </p:cNvPr>
              <p:cNvCxnSpPr>
                <a:stCxn id="131" idx="2"/>
                <a:endCxn id="129" idx="6"/>
              </p:cNvCxnSpPr>
              <p:nvPr/>
            </p:nvCxnSpPr>
            <p:spPr>
              <a:xfrm flipH="1">
                <a:off x="5515621" y="3075122"/>
                <a:ext cx="655927" cy="449995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43F2320-2E6D-4124-A15A-585FFB9AD639}"/>
                  </a:ext>
                </a:extLst>
              </p:cNvPr>
              <p:cNvCxnSpPr>
                <a:stCxn id="131" idx="2"/>
              </p:cNvCxnSpPr>
              <p:nvPr/>
            </p:nvCxnSpPr>
            <p:spPr>
              <a:xfrm flipH="1">
                <a:off x="5514355" y="3075122"/>
                <a:ext cx="657193" cy="895708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7AD1627-9B97-492A-8EDD-EB9DC1DCEFBB}"/>
                  </a:ext>
                </a:extLst>
              </p:cNvPr>
              <p:cNvCxnSpPr>
                <a:stCxn id="131" idx="2"/>
              </p:cNvCxnSpPr>
              <p:nvPr/>
            </p:nvCxnSpPr>
            <p:spPr>
              <a:xfrm flipH="1">
                <a:off x="5510393" y="3075122"/>
                <a:ext cx="661155" cy="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1EBC768A-C0D6-41F6-99DE-9307F556CD7B}"/>
                  </a:ext>
                </a:extLst>
              </p:cNvPr>
              <p:cNvSpPr/>
              <p:nvPr/>
            </p:nvSpPr>
            <p:spPr>
              <a:xfrm>
                <a:off x="5162116" y="2450839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4DFABAE9-D609-44DD-918C-4EF8A751DF7C}"/>
                  </a:ext>
                </a:extLst>
              </p:cNvPr>
              <p:cNvSpPr/>
              <p:nvPr/>
            </p:nvSpPr>
            <p:spPr>
              <a:xfrm>
                <a:off x="4346101" y="2670256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BC81FDD-35B4-42F2-8F20-46A35D4F03B0}"/>
                  </a:ext>
                </a:extLst>
              </p:cNvPr>
              <p:cNvSpPr/>
              <p:nvPr/>
            </p:nvSpPr>
            <p:spPr>
              <a:xfrm>
                <a:off x="4344834" y="3115969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8B67F4A-962F-47F2-8115-27E6F2A17CAD}"/>
                  </a:ext>
                </a:extLst>
              </p:cNvPr>
              <p:cNvSpPr/>
              <p:nvPr/>
            </p:nvSpPr>
            <p:spPr>
              <a:xfrm>
                <a:off x="4343568" y="3561682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D0BE9A4-A20C-4FC4-AEF4-670C1D3CAE79}"/>
                  </a:ext>
                </a:extLst>
              </p:cNvPr>
              <p:cNvSpPr/>
              <p:nvPr/>
            </p:nvSpPr>
            <p:spPr>
              <a:xfrm>
                <a:off x="5166077" y="2903921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BA015BF-0137-464C-A853-379357FDE29B}"/>
                  </a:ext>
                </a:extLst>
              </p:cNvPr>
              <p:cNvSpPr/>
              <p:nvPr/>
            </p:nvSpPr>
            <p:spPr>
              <a:xfrm>
                <a:off x="5171305" y="3353915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B291EEA7-FBEC-4826-8E5C-4DB030BA2630}"/>
                  </a:ext>
                </a:extLst>
              </p:cNvPr>
              <p:cNvSpPr/>
              <p:nvPr/>
            </p:nvSpPr>
            <p:spPr>
              <a:xfrm>
                <a:off x="5170038" y="3799628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69DDD7C-A862-4E6F-9584-DD71107A3F77}"/>
                  </a:ext>
                </a:extLst>
              </p:cNvPr>
              <p:cNvSpPr/>
              <p:nvPr/>
            </p:nvSpPr>
            <p:spPr>
              <a:xfrm>
                <a:off x="6171548" y="2903920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3ED3BEE5-0388-45B5-A5EF-EDED482F700B}"/>
                  </a:ext>
                </a:extLst>
              </p:cNvPr>
              <p:cNvSpPr/>
              <p:nvPr/>
            </p:nvSpPr>
            <p:spPr>
              <a:xfrm>
                <a:off x="6176776" y="3353915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D1544D7E-8515-45DE-B0FB-0B7D83141988}"/>
                  </a:ext>
                </a:extLst>
              </p:cNvPr>
              <p:cNvSpPr/>
              <p:nvPr/>
            </p:nvSpPr>
            <p:spPr>
              <a:xfrm>
                <a:off x="6175509" y="3785719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E3234350-BBD0-4520-B26A-38546F84FFE0}"/>
                  </a:ext>
                </a:extLst>
              </p:cNvPr>
              <p:cNvCxnSpPr>
                <a:stCxn id="133" idx="2"/>
                <a:endCxn id="128" idx="6"/>
              </p:cNvCxnSpPr>
              <p:nvPr/>
            </p:nvCxnSpPr>
            <p:spPr>
              <a:xfrm flipH="1" flipV="1">
                <a:off x="5510393" y="3075123"/>
                <a:ext cx="665116" cy="881798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D8BC2760-8E24-4162-BE3D-6FCCA79C573E}"/>
                  </a:ext>
                </a:extLst>
              </p:cNvPr>
              <p:cNvCxnSpPr>
                <a:stCxn id="132" idx="2"/>
                <a:endCxn id="128" idx="6"/>
              </p:cNvCxnSpPr>
              <p:nvPr/>
            </p:nvCxnSpPr>
            <p:spPr>
              <a:xfrm flipH="1" flipV="1">
                <a:off x="5510393" y="3075123"/>
                <a:ext cx="666383" cy="449994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D1D4416-FD0C-400D-A9EF-6860C3A0BD0E}"/>
                  </a:ext>
                </a:extLst>
              </p:cNvPr>
              <p:cNvCxnSpPr>
                <a:stCxn id="133" idx="2"/>
                <a:endCxn id="129" idx="6"/>
              </p:cNvCxnSpPr>
              <p:nvPr/>
            </p:nvCxnSpPr>
            <p:spPr>
              <a:xfrm flipH="1" flipV="1">
                <a:off x="5515621" y="3525117"/>
                <a:ext cx="659888" cy="431804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4A18A4B-C01D-4DEE-ABA1-B92EC1814ADC}"/>
                  </a:ext>
                </a:extLst>
              </p:cNvPr>
              <p:cNvCxnSpPr>
                <a:stCxn id="132" idx="2"/>
                <a:endCxn id="130" idx="6"/>
              </p:cNvCxnSpPr>
              <p:nvPr/>
            </p:nvCxnSpPr>
            <p:spPr>
              <a:xfrm flipH="1">
                <a:off x="5514354" y="3525117"/>
                <a:ext cx="662422" cy="445713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E5936F6-7AE3-43B4-9CAE-CC1E5209A313}"/>
                  </a:ext>
                </a:extLst>
              </p:cNvPr>
              <p:cNvCxnSpPr>
                <a:stCxn id="133" idx="2"/>
                <a:endCxn id="130" idx="6"/>
              </p:cNvCxnSpPr>
              <p:nvPr/>
            </p:nvCxnSpPr>
            <p:spPr>
              <a:xfrm flipH="1">
                <a:off x="5514354" y="3956921"/>
                <a:ext cx="661155" cy="13909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06C93B1D-C69A-4BCA-985E-9110498114D2}"/>
                  </a:ext>
                </a:extLst>
              </p:cNvPr>
              <p:cNvSpPr/>
              <p:nvPr/>
            </p:nvSpPr>
            <p:spPr>
              <a:xfrm>
                <a:off x="6171548" y="2458795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60BD1C-69E7-4CDE-904B-4DCE8698216D}"/>
                  </a:ext>
                </a:extLst>
              </p:cNvPr>
              <p:cNvCxnSpPr>
                <a:stCxn id="139" idx="2"/>
                <a:endCxn id="124" idx="6"/>
              </p:cNvCxnSpPr>
              <p:nvPr/>
            </p:nvCxnSpPr>
            <p:spPr>
              <a:xfrm flipH="1" flipV="1">
                <a:off x="5506432" y="2622041"/>
                <a:ext cx="665116" cy="7956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FFC1811-7C5B-4630-8409-E6457E9E42E2}"/>
                  </a:ext>
                </a:extLst>
              </p:cNvPr>
              <p:cNvCxnSpPr>
                <a:stCxn id="131" idx="2"/>
                <a:endCxn id="124" idx="6"/>
              </p:cNvCxnSpPr>
              <p:nvPr/>
            </p:nvCxnSpPr>
            <p:spPr>
              <a:xfrm flipH="1" flipV="1">
                <a:off x="5506432" y="2622041"/>
                <a:ext cx="665116" cy="453081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C95D0A1-E85E-4244-8AD1-44A06DEA9BE2}"/>
                  </a:ext>
                </a:extLst>
              </p:cNvPr>
              <p:cNvCxnSpPr>
                <a:stCxn id="132" idx="2"/>
                <a:endCxn id="124" idx="6"/>
              </p:cNvCxnSpPr>
              <p:nvPr/>
            </p:nvCxnSpPr>
            <p:spPr>
              <a:xfrm flipH="1" flipV="1">
                <a:off x="5506432" y="2622041"/>
                <a:ext cx="670344" cy="903076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0188DC2-F73E-45B8-8A02-9FE4D09357F5}"/>
                  </a:ext>
                </a:extLst>
              </p:cNvPr>
              <p:cNvCxnSpPr>
                <a:stCxn id="133" idx="2"/>
                <a:endCxn id="124" idx="6"/>
              </p:cNvCxnSpPr>
              <p:nvPr/>
            </p:nvCxnSpPr>
            <p:spPr>
              <a:xfrm flipH="1" flipV="1">
                <a:off x="5506432" y="2622041"/>
                <a:ext cx="669077" cy="133488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6CFFAA4A-6A52-4306-8CB2-F7F694F276E1}"/>
                  </a:ext>
                </a:extLst>
              </p:cNvPr>
              <p:cNvCxnSpPr>
                <a:stCxn id="139" idx="2"/>
                <a:endCxn id="128" idx="6"/>
              </p:cNvCxnSpPr>
              <p:nvPr/>
            </p:nvCxnSpPr>
            <p:spPr>
              <a:xfrm flipH="1">
                <a:off x="5510393" y="2629997"/>
                <a:ext cx="661155" cy="445126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9D746E20-D456-422E-AC1C-BBF3939F0C6D}"/>
                  </a:ext>
                </a:extLst>
              </p:cNvPr>
              <p:cNvCxnSpPr>
                <a:stCxn id="139" idx="2"/>
                <a:endCxn id="129" idx="6"/>
              </p:cNvCxnSpPr>
              <p:nvPr/>
            </p:nvCxnSpPr>
            <p:spPr>
              <a:xfrm flipH="1">
                <a:off x="5515621" y="2629997"/>
                <a:ext cx="655927" cy="89512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2B9FFED0-CAAC-4D6E-87E0-BDF3DDA1844A}"/>
                  </a:ext>
                </a:extLst>
              </p:cNvPr>
              <p:cNvCxnSpPr>
                <a:stCxn id="139" idx="2"/>
                <a:endCxn id="130" idx="6"/>
              </p:cNvCxnSpPr>
              <p:nvPr/>
            </p:nvCxnSpPr>
            <p:spPr>
              <a:xfrm flipH="1">
                <a:off x="5514354" y="2629997"/>
                <a:ext cx="657194" cy="1340833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3412B972-F821-4D88-B18D-CB0E763838F4}"/>
                  </a:ext>
                </a:extLst>
              </p:cNvPr>
              <p:cNvCxnSpPr>
                <a:stCxn id="124" idx="2"/>
                <a:endCxn id="125" idx="6"/>
              </p:cNvCxnSpPr>
              <p:nvPr/>
            </p:nvCxnSpPr>
            <p:spPr>
              <a:xfrm flipH="1">
                <a:off x="4690417" y="2622041"/>
                <a:ext cx="471699" cy="219417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4E29408B-3317-4D11-8851-3035C8FBE338}"/>
                  </a:ext>
                </a:extLst>
              </p:cNvPr>
              <p:cNvCxnSpPr>
                <a:stCxn id="124" idx="2"/>
                <a:endCxn id="126" idx="6"/>
              </p:cNvCxnSpPr>
              <p:nvPr/>
            </p:nvCxnSpPr>
            <p:spPr>
              <a:xfrm flipH="1">
                <a:off x="4689150" y="2622041"/>
                <a:ext cx="472966" cy="66513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11BC71E-868C-4769-AAE0-741574AEDE4E}"/>
                  </a:ext>
                </a:extLst>
              </p:cNvPr>
              <p:cNvCxnSpPr>
                <a:stCxn id="124" idx="2"/>
                <a:endCxn id="127" idx="6"/>
              </p:cNvCxnSpPr>
              <p:nvPr/>
            </p:nvCxnSpPr>
            <p:spPr>
              <a:xfrm flipH="1">
                <a:off x="4687884" y="2622041"/>
                <a:ext cx="474232" cy="1110843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A23C18A-3111-47C0-819F-98B2B8EEA14D}"/>
                  </a:ext>
                </a:extLst>
              </p:cNvPr>
              <p:cNvCxnSpPr>
                <a:stCxn id="128" idx="2"/>
                <a:endCxn id="125" idx="6"/>
              </p:cNvCxnSpPr>
              <p:nvPr/>
            </p:nvCxnSpPr>
            <p:spPr>
              <a:xfrm flipH="1" flipV="1">
                <a:off x="4690417" y="2841458"/>
                <a:ext cx="475660" cy="233665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03EBF496-691A-4062-8D7B-8A2D553B5080}"/>
                  </a:ext>
                </a:extLst>
              </p:cNvPr>
              <p:cNvCxnSpPr>
                <a:stCxn id="129" idx="2"/>
                <a:endCxn id="125" idx="6"/>
              </p:cNvCxnSpPr>
              <p:nvPr/>
            </p:nvCxnSpPr>
            <p:spPr>
              <a:xfrm flipH="1" flipV="1">
                <a:off x="4690417" y="2841458"/>
                <a:ext cx="480888" cy="683659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F3784D7-6E70-4702-BEC5-C211E7A4145F}"/>
                  </a:ext>
                </a:extLst>
              </p:cNvPr>
              <p:cNvCxnSpPr>
                <a:stCxn id="130" idx="2"/>
                <a:endCxn id="125" idx="6"/>
              </p:cNvCxnSpPr>
              <p:nvPr/>
            </p:nvCxnSpPr>
            <p:spPr>
              <a:xfrm flipH="1" flipV="1">
                <a:off x="4690417" y="2841458"/>
                <a:ext cx="479621" cy="112937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46E41C08-FDF6-4F1B-AA38-EFA57CF30703}"/>
                  </a:ext>
                </a:extLst>
              </p:cNvPr>
              <p:cNvCxnSpPr>
                <a:stCxn id="128" idx="2"/>
                <a:endCxn id="126" idx="6"/>
              </p:cNvCxnSpPr>
              <p:nvPr/>
            </p:nvCxnSpPr>
            <p:spPr>
              <a:xfrm flipH="1">
                <a:off x="4689150" y="3075123"/>
                <a:ext cx="476927" cy="212048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6B1BFE8F-C3AA-4533-A507-2C0E949C1283}"/>
                  </a:ext>
                </a:extLst>
              </p:cNvPr>
              <p:cNvCxnSpPr>
                <a:stCxn id="129" idx="2"/>
                <a:endCxn id="126" idx="6"/>
              </p:cNvCxnSpPr>
              <p:nvPr/>
            </p:nvCxnSpPr>
            <p:spPr>
              <a:xfrm flipH="1" flipV="1">
                <a:off x="4689150" y="3287171"/>
                <a:ext cx="482155" cy="237946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9F8C0CF-02AF-4D6B-8710-E9A2FF76CE59}"/>
                  </a:ext>
                </a:extLst>
              </p:cNvPr>
              <p:cNvCxnSpPr>
                <a:stCxn id="130" idx="2"/>
                <a:endCxn id="126" idx="6"/>
              </p:cNvCxnSpPr>
              <p:nvPr/>
            </p:nvCxnSpPr>
            <p:spPr>
              <a:xfrm flipH="1" flipV="1">
                <a:off x="4689150" y="3287171"/>
                <a:ext cx="480888" cy="683659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F76F386A-C2AA-41B6-8303-4DE8B0929048}"/>
                  </a:ext>
                </a:extLst>
              </p:cNvPr>
              <p:cNvCxnSpPr>
                <a:stCxn id="128" idx="2"/>
                <a:endCxn id="127" idx="6"/>
              </p:cNvCxnSpPr>
              <p:nvPr/>
            </p:nvCxnSpPr>
            <p:spPr>
              <a:xfrm flipH="1">
                <a:off x="4687884" y="3075123"/>
                <a:ext cx="478193" cy="657761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D837F501-069E-4FF7-AFFA-195BFF9F430C}"/>
                  </a:ext>
                </a:extLst>
              </p:cNvPr>
              <p:cNvCxnSpPr>
                <a:stCxn id="129" idx="2"/>
                <a:endCxn id="127" idx="6"/>
              </p:cNvCxnSpPr>
              <p:nvPr/>
            </p:nvCxnSpPr>
            <p:spPr>
              <a:xfrm flipH="1">
                <a:off x="4687884" y="3525117"/>
                <a:ext cx="483421" cy="207767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2CE9FCF-8CE0-4AEB-A17E-ACE8BDCBF4DF}"/>
                  </a:ext>
                </a:extLst>
              </p:cNvPr>
              <p:cNvCxnSpPr>
                <a:stCxn id="130" idx="2"/>
                <a:endCxn id="127" idx="6"/>
              </p:cNvCxnSpPr>
              <p:nvPr/>
            </p:nvCxnSpPr>
            <p:spPr>
              <a:xfrm flipH="1" flipV="1">
                <a:off x="4687884" y="3732884"/>
                <a:ext cx="482154" cy="237946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EABEB085-5AAD-42A9-B2B1-01CDE0D1E3E1}"/>
                  </a:ext>
                </a:extLst>
              </p:cNvPr>
              <p:cNvSpPr/>
              <p:nvPr/>
            </p:nvSpPr>
            <p:spPr>
              <a:xfrm>
                <a:off x="7037599" y="2681830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1073EC2C-C968-494A-AAE2-5DC3FADDF870}"/>
                  </a:ext>
                </a:extLst>
              </p:cNvPr>
              <p:cNvSpPr/>
              <p:nvPr/>
            </p:nvSpPr>
            <p:spPr>
              <a:xfrm>
                <a:off x="7036332" y="3127543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4EE37EA5-1C6E-47CB-BFE3-DCB19BC734FD}"/>
                  </a:ext>
                </a:extLst>
              </p:cNvPr>
              <p:cNvSpPr/>
              <p:nvPr/>
            </p:nvSpPr>
            <p:spPr>
              <a:xfrm>
                <a:off x="7035066" y="3573256"/>
                <a:ext cx="344316" cy="342404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8094" tIns="19047" rIns="38094" bIns="19047" rtlCol="0" anchor="ctr"/>
              <a:lstStyle/>
              <a:p>
                <a:pPr algn="ctr" defTabSz="457196">
                  <a:defRPr/>
                </a:pPr>
                <a:endParaRPr lang="en-US" baseline="30000" dirty="0">
                  <a:solidFill>
                    <a:srgbClr val="000000"/>
                  </a:solidFill>
                  <a:latin typeface="Trebuchet MS"/>
                </a:endParaRPr>
              </a:p>
            </p:txBody>
          </p: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F505E44D-4D22-4426-8649-7A0A424D6D3C}"/>
                  </a:ext>
                </a:extLst>
              </p:cNvPr>
              <p:cNvGrpSpPr/>
              <p:nvPr/>
            </p:nvGrpSpPr>
            <p:grpSpPr>
              <a:xfrm rot="10800000">
                <a:off x="6526695" y="2615086"/>
                <a:ext cx="483421" cy="1348789"/>
                <a:chOff x="4183603" y="4320603"/>
                <a:chExt cx="483421" cy="1348789"/>
              </a:xfrm>
            </p:grpSpPr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D4E6B445-84F7-4E09-A9BF-585D4E59E60A}"/>
                    </a:ext>
                  </a:extLst>
                </p:cNvPr>
                <p:cNvCxnSpPr/>
                <p:nvPr/>
              </p:nvCxnSpPr>
              <p:spPr>
                <a:xfrm flipH="1">
                  <a:off x="4186136" y="4320603"/>
                  <a:ext cx="471699" cy="21941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B6C6567A-5ED6-4191-B89A-BD2A767F64DB}"/>
                    </a:ext>
                  </a:extLst>
                </p:cNvPr>
                <p:cNvCxnSpPr/>
                <p:nvPr/>
              </p:nvCxnSpPr>
              <p:spPr>
                <a:xfrm flipH="1">
                  <a:off x="4184869" y="4320603"/>
                  <a:ext cx="472966" cy="66513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10C5BB9A-969B-4EFF-A46D-2D2913938C27}"/>
                    </a:ext>
                  </a:extLst>
                </p:cNvPr>
                <p:cNvCxnSpPr/>
                <p:nvPr/>
              </p:nvCxnSpPr>
              <p:spPr>
                <a:xfrm flipH="1">
                  <a:off x="4183603" y="4320603"/>
                  <a:ext cx="474232" cy="1110843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827913C8-23DC-4655-B36C-805D7D672B64}"/>
                    </a:ext>
                  </a:extLst>
                </p:cNvPr>
                <p:cNvCxnSpPr/>
                <p:nvPr/>
              </p:nvCxnSpPr>
              <p:spPr>
                <a:xfrm flipH="1" flipV="1">
                  <a:off x="4186136" y="4540020"/>
                  <a:ext cx="475660" cy="233665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E4692E86-F5A0-4E78-B962-09EBB1057C28}"/>
                    </a:ext>
                  </a:extLst>
                </p:cNvPr>
                <p:cNvCxnSpPr/>
                <p:nvPr/>
              </p:nvCxnSpPr>
              <p:spPr>
                <a:xfrm flipH="1" flipV="1">
                  <a:off x="4186136" y="4540020"/>
                  <a:ext cx="480888" cy="683659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D5EB7AFB-65D0-4C69-B654-769E547C6574}"/>
                    </a:ext>
                  </a:extLst>
                </p:cNvPr>
                <p:cNvCxnSpPr/>
                <p:nvPr/>
              </p:nvCxnSpPr>
              <p:spPr>
                <a:xfrm flipH="1" flipV="1">
                  <a:off x="4186136" y="4540020"/>
                  <a:ext cx="479621" cy="112937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87E28B06-CB2D-406A-A55D-5C4459155DBF}"/>
                    </a:ext>
                  </a:extLst>
                </p:cNvPr>
                <p:cNvCxnSpPr/>
                <p:nvPr/>
              </p:nvCxnSpPr>
              <p:spPr>
                <a:xfrm flipH="1">
                  <a:off x="4184869" y="4773685"/>
                  <a:ext cx="476927" cy="21204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2CC52152-E093-4C6C-9E82-536827636D6A}"/>
                    </a:ext>
                  </a:extLst>
                </p:cNvPr>
                <p:cNvCxnSpPr/>
                <p:nvPr/>
              </p:nvCxnSpPr>
              <p:spPr>
                <a:xfrm flipH="1" flipV="1">
                  <a:off x="4184869" y="4985733"/>
                  <a:ext cx="482155" cy="23794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92887E0-DD00-433B-AA2F-B1F8568DCEB9}"/>
                    </a:ext>
                  </a:extLst>
                </p:cNvPr>
                <p:cNvCxnSpPr/>
                <p:nvPr/>
              </p:nvCxnSpPr>
              <p:spPr>
                <a:xfrm flipH="1" flipV="1">
                  <a:off x="4184869" y="4985733"/>
                  <a:ext cx="480888" cy="683659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3839B826-1FD5-4169-AC8A-B86E73861D36}"/>
                    </a:ext>
                  </a:extLst>
                </p:cNvPr>
                <p:cNvCxnSpPr/>
                <p:nvPr/>
              </p:nvCxnSpPr>
              <p:spPr>
                <a:xfrm flipH="1">
                  <a:off x="4183603" y="4773685"/>
                  <a:ext cx="478193" cy="657761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392FA28C-DD8E-4CC9-9516-8A5A3935238D}"/>
                    </a:ext>
                  </a:extLst>
                </p:cNvPr>
                <p:cNvCxnSpPr/>
                <p:nvPr/>
              </p:nvCxnSpPr>
              <p:spPr>
                <a:xfrm flipH="1">
                  <a:off x="4183603" y="5223679"/>
                  <a:ext cx="483421" cy="207767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6818AF1C-D833-41D8-A3D6-38D3B1FB4588}"/>
                    </a:ext>
                  </a:extLst>
                </p:cNvPr>
                <p:cNvCxnSpPr/>
                <p:nvPr/>
              </p:nvCxnSpPr>
              <p:spPr>
                <a:xfrm flipH="1" flipV="1">
                  <a:off x="4183603" y="5431446"/>
                  <a:ext cx="482154" cy="23794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8EE5685-16E0-4E36-A5ED-66C6836E0F27}"/>
                </a:ext>
              </a:extLst>
            </p:cNvPr>
            <p:cNvSpPr txBox="1"/>
            <p:nvPr/>
          </p:nvSpPr>
          <p:spPr>
            <a:xfrm>
              <a:off x="3007017" y="2793243"/>
              <a:ext cx="723276" cy="3416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 defTabSz="457196">
                <a:lnSpc>
                  <a:spcPct val="90000"/>
                </a:lnSpc>
                <a:defRPr/>
              </a:pPr>
              <a:r>
                <a:rPr lang="en-US" dirty="0">
                  <a:solidFill>
                    <a:srgbClr val="000000"/>
                  </a:solidFill>
                  <a:latin typeface="Trebuchet MS"/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31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BB37-D8B8-467F-B18D-EE76A157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Define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A6409-1604-472B-9675-DCAA43AB8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Initialize the network weights to a small random number generated from a uniform distribution (‘uniform‘)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Between 0 and 0.05 (</a:t>
            </a:r>
            <a:r>
              <a:rPr lang="en-US" sz="1600" dirty="0" err="1"/>
              <a:t>Keras</a:t>
            </a:r>
            <a:r>
              <a:rPr lang="en-US" sz="1600" dirty="0"/>
              <a:t> default uniform weight initialization)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500" dirty="0"/>
              <a:t>Another traditional alternative would be ‘normal’ for small random numbers generated from a Gaussian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Don’t use zero initialization – can lead to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Random values for biases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AB07D-0BD2-4DA5-BE3D-8A8462193C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6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4E42-586E-410D-9E76-25F81578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Define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A6A50C-7068-4AFA-940F-E49ADD8A164B}"/>
              </a:ext>
            </a:extLst>
          </p:cNvPr>
          <p:cNvSpPr txBox="1">
            <a:spLocks/>
          </p:cNvSpPr>
          <p:nvPr/>
        </p:nvSpPr>
        <p:spPr>
          <a:xfrm>
            <a:off x="6407774" y="1671686"/>
            <a:ext cx="4307331" cy="4132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indent="-380996" fontAlgn="auto">
              <a:spcBef>
                <a:spcPts val="667"/>
              </a:spcBef>
              <a:spcAft>
                <a:spcPts val="667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First hidden layer has 12 nodes and expects 8 input variables and uses the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relu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activation function</a:t>
            </a:r>
          </a:p>
          <a:p>
            <a:pPr marL="380996" indent="-380996" fontAlgn="auto">
              <a:spcBef>
                <a:spcPts val="667"/>
              </a:spcBef>
              <a:spcAft>
                <a:spcPts val="667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Second hidden layer has 8 outputs and also uses the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relu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activation function</a:t>
            </a:r>
          </a:p>
          <a:p>
            <a:pPr marL="1015990" lvl="1" indent="-380996" fontAlgn="auto">
              <a:spcBef>
                <a:spcPts val="667"/>
              </a:spcBef>
              <a:spcAft>
                <a:spcPts val="667"/>
              </a:spcAft>
            </a:pPr>
            <a:r>
              <a:rPr lang="en-US" sz="1600" dirty="0" err="1">
                <a:solidFill>
                  <a:prstClr val="black"/>
                </a:solidFill>
                <a:latin typeface="Calibri" panose="020F0502020204030204"/>
              </a:rPr>
              <a:t>Keras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 determines that it has 12 inputs from previous layer</a:t>
            </a:r>
          </a:p>
          <a:p>
            <a:pPr marL="380996" indent="-380996" fontAlgn="auto">
              <a:spcBef>
                <a:spcPts val="667"/>
              </a:spcBef>
              <a:spcAft>
                <a:spcPts val="667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Output layer has 1 output to predict the class (onset of diabetes or not)</a:t>
            </a:r>
          </a:p>
          <a:p>
            <a:pPr marL="1015990" lvl="1" indent="-380996" fontAlgn="auto">
              <a:spcBef>
                <a:spcPts val="667"/>
              </a:spcBef>
              <a:spcAft>
                <a:spcPts val="667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Sigmoid activation function</a:t>
            </a:r>
          </a:p>
          <a:p>
            <a:pPr marL="1015990" lvl="1" indent="-380996" fontAlgn="auto">
              <a:spcBef>
                <a:spcPts val="667"/>
              </a:spcBef>
              <a:spcAft>
                <a:spcPts val="667"/>
              </a:spcAft>
            </a:pPr>
            <a:r>
              <a:rPr lang="en-US" sz="1600" dirty="0" err="1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Keras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 determines it has 8 inputs</a:t>
            </a:r>
          </a:p>
          <a:p>
            <a:pPr marL="380996" indent="-380996" fontAlgn="auto">
              <a:spcBef>
                <a:spcPts val="667"/>
              </a:spcBef>
              <a:spcAft>
                <a:spcPts val="667"/>
              </a:spcAft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FE68E1D5-179C-4D56-B56A-D23863716724}"/>
              </a:ext>
            </a:extLst>
          </p:cNvPr>
          <p:cNvSpPr/>
          <p:nvPr/>
        </p:nvSpPr>
        <p:spPr>
          <a:xfrm>
            <a:off x="112066" y="1693526"/>
            <a:ext cx="6016409" cy="4364182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101592" tIns="50796" rIns="101592" bIns="5079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create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 = Sequential()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(Dense(12,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input_dim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=8,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activation='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(Dense(8, activation='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(Dense(1, activation='sigmoid'))</a:t>
            </a:r>
          </a:p>
        </p:txBody>
      </p:sp>
    </p:spTree>
    <p:extLst>
      <p:ext uri="{BB962C8B-B14F-4D97-AF65-F5344CB8AC3E}">
        <p14:creationId xmlns:p14="http://schemas.microsoft.com/office/powerpoint/2010/main" val="272431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0AD5-2669-4A54-AE04-DB5B1FB0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Print Model 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96241A-D5FD-4F2B-9A8B-5D3FA5BF7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055" y="2036618"/>
            <a:ext cx="5987203" cy="2500049"/>
          </a:xfrm>
          <a:prstGeom prst="rect">
            <a:avLst/>
          </a:prstGeom>
        </p:spPr>
      </p:pic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5103757A-0CDD-471B-AE9A-A7A9C250251D}"/>
              </a:ext>
            </a:extLst>
          </p:cNvPr>
          <p:cNvSpPr/>
          <p:nvPr/>
        </p:nvSpPr>
        <p:spPr>
          <a:xfrm>
            <a:off x="178565" y="1668584"/>
            <a:ext cx="4425989" cy="4364182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101592" tIns="50796" rIns="101592" bIns="5079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model.summary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6B99835-CFB5-4933-AF8B-E01C812EA1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/>
          <a:p>
            <a:r>
              <a:rPr lang="en-US" dirty="0"/>
              <a:t>Great Information about Your Model</a:t>
            </a:r>
          </a:p>
        </p:txBody>
      </p:sp>
    </p:spTree>
    <p:extLst>
      <p:ext uri="{BB962C8B-B14F-4D97-AF65-F5344CB8AC3E}">
        <p14:creationId xmlns:p14="http://schemas.microsoft.com/office/powerpoint/2010/main" val="17672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8BC25-97FC-4121-8C67-3D6427318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Compile Your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DE395-D1AD-4C10-97E8-FFAE46DD8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Compiling the model uses the most efficient numerical libraries in the backend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backend automatically chooses the best representation of the network for training and making predictions for your hardware, such as CPU or GPU, or even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must specify some additional properties required for training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Training a network means finding the best set of weights to make predictions for the problem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500" dirty="0"/>
              <a:t>Optimization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1EF337-4906-4616-B089-6914C5F5BF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7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C7DC-7392-458B-B19E-F94B8D90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Compile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CDE7-DCB1-4495-B4AF-600E47C2D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What do we optimize? 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Need the </a:t>
            </a:r>
            <a:r>
              <a:rPr lang="en-US" sz="1600" u="sng" dirty="0"/>
              <a:t>function</a:t>
            </a:r>
            <a:r>
              <a:rPr lang="en-US" sz="1600" dirty="0"/>
              <a:t> to optimize (minimize)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For classification problems it is typically the loss function [loss = true - predicted]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Variables are the different weights and biases in the model (network) - synapses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For this problem the logarithmic loss function is the “objective function”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Defined in </a:t>
            </a:r>
            <a:r>
              <a:rPr lang="en-US" sz="1600" dirty="0" err="1"/>
              <a:t>Keras</a:t>
            </a:r>
            <a:r>
              <a:rPr lang="en-US" sz="1600" dirty="0"/>
              <a:t> as “</a:t>
            </a:r>
            <a:r>
              <a:rPr lang="en-US" sz="1600" dirty="0" err="1"/>
              <a:t>binary_crossentropy</a:t>
            </a:r>
            <a:r>
              <a:rPr lang="en-US" sz="1600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A3E2D-DFF5-4CA0-B8B1-F5E0C6086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2A073-2CD8-4269-9435-0CCCF70D9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556" y="4734031"/>
            <a:ext cx="5049659" cy="13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2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9981-BA3F-4FEA-B2FE-A91431D6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Compile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1DE26-8294-413D-943D-CE9229743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Define Optimization algorithm: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Gradient descent algorithm “</a:t>
            </a:r>
            <a:r>
              <a:rPr lang="en-US" sz="1600" dirty="0" err="1"/>
              <a:t>adam</a:t>
            </a:r>
            <a:r>
              <a:rPr lang="en-US" sz="1600" dirty="0"/>
              <a:t>” (Adaptive Moment Estimation)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Good place to start (very common optimizer for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 </a:t>
            </a:r>
            <a:r>
              <a:rPr lang="en-US" sz="1800" dirty="0" err="1"/>
              <a:t>adam</a:t>
            </a:r>
            <a:r>
              <a:rPr lang="en-US" sz="1800" dirty="0"/>
              <a:t>, the learning rate h, is reduced over time (also called the step size)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Reduce the step size as we approach the optimal solution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B99D4-F764-4BFD-864D-AE5FC5318C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20A6D97-66AC-44AE-AF5A-EB383070B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042" y="3377329"/>
            <a:ext cx="2354403" cy="7482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C9149EB-64B2-49C6-880A-DB2C63001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7290" y="4115692"/>
            <a:ext cx="4877493" cy="78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EE0-54F8-4B44-B4C9-04A30C18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Compile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A5D5E-7EDA-4ED5-BF26-80528903F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 addition to an objective, we will collect other “metrics” to monitor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By default </a:t>
            </a:r>
            <a:r>
              <a:rPr lang="en-US" sz="1800" dirty="0" err="1"/>
              <a:t>Keras</a:t>
            </a:r>
            <a:r>
              <a:rPr lang="en-US" sz="1800" dirty="0"/>
              <a:t> reports loss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There’s no one-size-fits-all loss function to algorithms in machine learning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Since we minimizing, we want the loss function to go down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will also report the classification accuracy as a metric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 is the percentage of “correct” answers</a:t>
            </a:r>
          </a:p>
          <a:p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95F0E-F457-4A2A-84D4-35E685412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7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699C-6A7D-4F4C-BDDC-5A5DA4304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Compile Model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A5FE30-0F54-4338-9632-9A9C1FE78CDC}"/>
              </a:ext>
            </a:extLst>
          </p:cNvPr>
          <p:cNvSpPr txBox="1">
            <a:spLocks/>
          </p:cNvSpPr>
          <p:nvPr/>
        </p:nvSpPr>
        <p:spPr>
          <a:xfrm>
            <a:off x="6524151" y="1605184"/>
            <a:ext cx="4215890" cy="4132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indent="-380996" fontAlgn="auto">
              <a:spcBef>
                <a:spcPts val="444"/>
              </a:spcBef>
              <a:spcAft>
                <a:spcPts val="444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“metrics” is a list of additional things that we want to track (in addition to loss)</a:t>
            </a:r>
          </a:p>
          <a:p>
            <a:pPr marL="1015990" lvl="1" indent="-380996" fontAlgn="auto">
              <a:spcBef>
                <a:spcPts val="444"/>
              </a:spcBef>
              <a:spcAft>
                <a:spcPts val="444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Accuracy is almost always tracked</a:t>
            </a:r>
          </a:p>
          <a:p>
            <a:pPr marL="380996" indent="-380996" fontAlgn="auto">
              <a:spcBef>
                <a:spcPts val="444"/>
              </a:spcBef>
              <a:spcAft>
                <a:spcPts val="444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Available metrics:</a:t>
            </a:r>
          </a:p>
          <a:p>
            <a:pPr marL="1015990" lvl="1" indent="-380996" fontAlgn="auto">
              <a:spcBef>
                <a:spcPts val="444"/>
              </a:spcBef>
              <a:spcAft>
                <a:spcPts val="444"/>
              </a:spcAft>
            </a:pPr>
            <a:r>
              <a:rPr lang="en-US" sz="1600" dirty="0" err="1">
                <a:solidFill>
                  <a:prstClr val="black"/>
                </a:solidFill>
                <a:latin typeface="Calibri" panose="020F0502020204030204"/>
              </a:rPr>
              <a:t>binary_accuracy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 marL="1015990" lvl="1" indent="-380996" fontAlgn="auto">
              <a:spcBef>
                <a:spcPts val="444"/>
              </a:spcBef>
              <a:spcAft>
                <a:spcPts val="444"/>
              </a:spcAft>
            </a:pPr>
            <a:r>
              <a:rPr lang="en-US" sz="1600" dirty="0" err="1">
                <a:solidFill>
                  <a:prstClr val="black"/>
                </a:solidFill>
                <a:latin typeface="Calibri" panose="020F0502020204030204"/>
              </a:rPr>
              <a:t>categorical_accuracy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 marL="1015990" lvl="1" indent="-380996" fontAlgn="auto">
              <a:spcBef>
                <a:spcPts val="444"/>
              </a:spcBef>
              <a:spcAft>
                <a:spcPts val="444"/>
              </a:spcAft>
            </a:pPr>
            <a:r>
              <a:rPr lang="en-US" sz="1600" dirty="0" err="1">
                <a:solidFill>
                  <a:prstClr val="black"/>
                </a:solidFill>
                <a:latin typeface="Calibri" panose="020F0502020204030204"/>
              </a:rPr>
              <a:t>sparse_categorical_accuracy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 marL="1015990" lvl="1" indent="-380996" fontAlgn="auto">
              <a:spcBef>
                <a:spcPts val="444"/>
              </a:spcBef>
              <a:spcAft>
                <a:spcPts val="444"/>
              </a:spcAft>
            </a:pPr>
            <a:r>
              <a:rPr lang="en-US" sz="1600" dirty="0" err="1">
                <a:solidFill>
                  <a:prstClr val="black"/>
                </a:solidFill>
                <a:latin typeface="Calibri" panose="020F0502020204030204"/>
              </a:rPr>
              <a:t>top_k_categorical_accuracy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 marL="1015990" lvl="1" indent="-380996" fontAlgn="auto">
              <a:spcBef>
                <a:spcPts val="444"/>
              </a:spcBef>
              <a:spcAft>
                <a:spcPts val="444"/>
              </a:spcAft>
            </a:pPr>
            <a:r>
              <a:rPr lang="en-US" sz="1600" dirty="0" err="1">
                <a:solidFill>
                  <a:prstClr val="black"/>
                </a:solidFill>
                <a:latin typeface="Calibri" panose="020F0502020204030204"/>
              </a:rPr>
              <a:t>sparse_top_k_categorical_accuracy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 marL="1015990" lvl="1" indent="-380996" fontAlgn="auto">
              <a:spcBef>
                <a:spcPts val="444"/>
              </a:spcBef>
              <a:spcAft>
                <a:spcPts val="444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Custom metrics</a:t>
            </a:r>
          </a:p>
          <a:p>
            <a:pPr marL="380996" indent="-380996" fontAlgn="auto">
              <a:spcBef>
                <a:spcPts val="444"/>
              </a:spcBef>
              <a:spcAft>
                <a:spcPts val="444"/>
              </a:spcAft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BD1DE0-3553-461C-8D6F-14E0D9BC3270}"/>
              </a:ext>
            </a:extLst>
          </p:cNvPr>
          <p:cNvSpPr/>
          <p:nvPr/>
        </p:nvSpPr>
        <p:spPr>
          <a:xfrm>
            <a:off x="153625" y="1510646"/>
            <a:ext cx="6151072" cy="4364182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101592" tIns="50796" rIns="101592" bIns="5079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Compile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model.compile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(loss='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binary_crossentropy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’,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optimizer='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adam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’, metrics=['accuracy'])</a:t>
            </a:r>
          </a:p>
        </p:txBody>
      </p:sp>
    </p:spTree>
    <p:extLst>
      <p:ext uri="{BB962C8B-B14F-4D97-AF65-F5344CB8AC3E}">
        <p14:creationId xmlns:p14="http://schemas.microsoft.com/office/powerpoint/2010/main" val="305462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40D2-C8CE-430C-A90A-F8384BA4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Fit Model (Train!)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EDE2F-0DBD-492C-9AD5-45CE535FC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We train or fit our model on the loaded data by calling the  fit() function on the model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Training process will run for a fixed number of iterations through the dataset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One pass through all of the data is called an epoch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We must specify using the number of epochs (</a:t>
            </a:r>
            <a:r>
              <a:rPr lang="en-US" sz="1600" dirty="0" err="1"/>
              <a:t>nepochs</a:t>
            </a:r>
            <a:r>
              <a:rPr lang="en-US" sz="1600" dirty="0"/>
              <a:t>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We can also set the number of data points that are evaluated before a weight update in the network is performed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“Batch size” using the </a:t>
            </a:r>
            <a:r>
              <a:rPr lang="en-US" sz="1600" dirty="0" err="1"/>
              <a:t>batch_size</a:t>
            </a:r>
            <a:r>
              <a:rPr lang="en-US" sz="1600" dirty="0"/>
              <a:t> argument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Accumulates the error during the batch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Averages error over the batch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One back propagation for entire batch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CBA0F-FC17-4D68-A07E-176C93A0F3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C24D4-6D39-438A-B9F3-0C7CF75DB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Fit Model (Train!)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072CEC-F6DF-4441-8E8A-D1B298CD4832}"/>
              </a:ext>
            </a:extLst>
          </p:cNvPr>
          <p:cNvSpPr txBox="1">
            <a:spLocks/>
          </p:cNvSpPr>
          <p:nvPr/>
        </p:nvSpPr>
        <p:spPr>
          <a:xfrm>
            <a:off x="6677801" y="1434747"/>
            <a:ext cx="4099807" cy="43641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indent="-380996" fontAlgn="auto">
              <a:spcBef>
                <a:spcPts val="333"/>
              </a:spcBef>
              <a:spcAft>
                <a:spcPts val="333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For our problem, we will use 150 epochs (relatively small)</a:t>
            </a:r>
          </a:p>
          <a:p>
            <a:pPr marL="1015990" lvl="1" indent="-380996" fontAlgn="auto">
              <a:spcBef>
                <a:spcPts val="333"/>
              </a:spcBef>
              <a:spcAft>
                <a:spcPts val="333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Batch size of 10</a:t>
            </a:r>
          </a:p>
          <a:p>
            <a:pPr marL="1015990" lvl="1" indent="-380996" fontAlgn="auto">
              <a:spcBef>
                <a:spcPts val="333"/>
              </a:spcBef>
              <a:spcAft>
                <a:spcPts val="333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These can be chosen experimentally by trial and error</a:t>
            </a:r>
          </a:p>
          <a:p>
            <a:pPr marL="380996" indent="-380996" fontAlgn="auto">
              <a:spcBef>
                <a:spcPts val="333"/>
              </a:spcBef>
              <a:spcAft>
                <a:spcPts val="333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Batch size can help performance a great deal</a:t>
            </a:r>
          </a:p>
          <a:p>
            <a:pPr marL="1015990" lvl="1" indent="-380996" fontAlgn="auto">
              <a:spcBef>
                <a:spcPts val="333"/>
              </a:spcBef>
              <a:spcAft>
                <a:spcPts val="333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It can impact how quickly the model converges</a:t>
            </a:r>
          </a:p>
          <a:p>
            <a:pPr marL="1015990" lvl="1" indent="-380996" fontAlgn="auto">
              <a:spcBef>
                <a:spcPts val="333"/>
              </a:spcBef>
              <a:spcAft>
                <a:spcPts val="333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Overall, use a larger batch size, particularly for large data sets (runs faster)</a:t>
            </a:r>
          </a:p>
          <a:p>
            <a:pPr marL="1591012" lvl="2" indent="-380996" fontAlgn="auto">
              <a:spcBef>
                <a:spcPts val="333"/>
              </a:spcBef>
              <a:spcAft>
                <a:spcPts val="333"/>
              </a:spcAft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For GPUs, recommended to make batch size to fit as much data in GPU memory as possible</a:t>
            </a: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8B068DE1-3DA4-4F3E-BFFD-7439DF9F7FE7}"/>
              </a:ext>
            </a:extLst>
          </p:cNvPr>
          <p:cNvSpPr/>
          <p:nvPr/>
        </p:nvSpPr>
        <p:spPr>
          <a:xfrm>
            <a:off x="195192" y="1456587"/>
            <a:ext cx="6222722" cy="4364182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101592" tIns="50796" rIns="101592" bIns="5079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Fit the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history =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model.fit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(X, Y, epochs=150,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batch_size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=10)</a:t>
            </a:r>
          </a:p>
        </p:txBody>
      </p:sp>
    </p:spTree>
    <p:extLst>
      <p:ext uri="{BB962C8B-B14F-4D97-AF65-F5344CB8AC3E}">
        <p14:creationId xmlns:p14="http://schemas.microsoft.com/office/powerpoint/2010/main" val="180629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6125-3A88-437B-9CD3-6232ED26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</a:t>
            </a:r>
            <a:r>
              <a:rPr lang="en-US" dirty="0" err="1"/>
              <a:t>FrameWork</a:t>
            </a:r>
            <a:r>
              <a:rPr lang="en-US" dirty="0"/>
              <a:t> should I pick?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1BBBD-552A-410D-8C96-AD6A098F6BAB}"/>
              </a:ext>
            </a:extLst>
          </p:cNvPr>
          <p:cNvSpPr txBox="1">
            <a:spLocks/>
          </p:cNvSpPr>
          <p:nvPr/>
        </p:nvSpPr>
        <p:spPr>
          <a:xfrm>
            <a:off x="4466273" y="1696529"/>
            <a:ext cx="5719957" cy="3347033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08610" indent="-308610" defTabSz="822960">
              <a:spcBef>
                <a:spcPts val="540"/>
              </a:spcBef>
              <a:spcAft>
                <a:spcPts val="540"/>
              </a:spcAft>
              <a:buFont typeface="Arial" panose="020B0604020202020204" pitchFamily="34" charset="0"/>
              <a:buChar char="•"/>
            </a:pPr>
            <a:r>
              <a:rPr lang="en-US" sz="2160" kern="0" dirty="0"/>
              <a:t>Which one should you pick?</a:t>
            </a:r>
          </a:p>
          <a:p>
            <a:pPr marL="822960" lvl="1" indent="-308610" defTabSz="822960">
              <a:spcBef>
                <a:spcPts val="540"/>
              </a:spcBef>
              <a:spcAft>
                <a:spcPts val="540"/>
              </a:spcAft>
              <a:buFont typeface="Arial" panose="020B0604020202020204" pitchFamily="34" charset="0"/>
              <a:buChar char="•"/>
            </a:pPr>
            <a:r>
              <a:rPr lang="en-US" kern="0" dirty="0"/>
              <a:t>Frameworks change quickly</a:t>
            </a:r>
          </a:p>
          <a:p>
            <a:pPr marL="822960" lvl="1" indent="-308610" defTabSz="822960">
              <a:spcBef>
                <a:spcPts val="540"/>
              </a:spcBef>
              <a:spcAft>
                <a:spcPts val="540"/>
              </a:spcAft>
              <a:buFont typeface="Arial" panose="020B0604020202020204" pitchFamily="34" charset="0"/>
              <a:buChar char="•"/>
            </a:pPr>
            <a:r>
              <a:rPr lang="en-US" kern="0" dirty="0"/>
              <a:t>Lots of interface options:</a:t>
            </a:r>
          </a:p>
          <a:p>
            <a:pPr marL="1288733" lvl="2" indent="-308610" defTabSz="822960">
              <a:spcBef>
                <a:spcPts val="540"/>
              </a:spcBef>
              <a:spcAft>
                <a:spcPts val="540"/>
              </a:spcAft>
              <a:buFont typeface="Arial" panose="020B0604020202020204" pitchFamily="34" charset="0"/>
              <a:buChar char="•"/>
            </a:pPr>
            <a:r>
              <a:rPr lang="en-US" sz="1620" kern="0" dirty="0"/>
              <a:t>Python, C/C++, R, Julia, Matlab, Perl, Wolfram Language, Java (There is a Fortran framework!)</a:t>
            </a:r>
          </a:p>
          <a:p>
            <a:pPr marL="308610" indent="-308610" defTabSz="822960">
              <a:spcBef>
                <a:spcPts val="540"/>
              </a:spcBef>
              <a:spcAft>
                <a:spcPts val="540"/>
              </a:spcAft>
              <a:buFont typeface="Arial" panose="020B0604020202020204" pitchFamily="34" charset="0"/>
              <a:buChar char="•"/>
            </a:pPr>
            <a:r>
              <a:rPr lang="en-US" sz="2160" kern="0" dirty="0"/>
              <a:t>Pick a framework to get started</a:t>
            </a:r>
          </a:p>
          <a:p>
            <a:pPr marL="822960" lvl="1" indent="-308610" defTabSz="822960">
              <a:spcBef>
                <a:spcPts val="540"/>
              </a:spcBef>
              <a:spcAft>
                <a:spcPts val="540"/>
              </a:spcAft>
              <a:buFont typeface="Arial" panose="020B0604020202020204" pitchFamily="34" charset="0"/>
              <a:buChar char="•"/>
            </a:pPr>
            <a:r>
              <a:rPr lang="en-US" kern="0" dirty="0"/>
              <a:t>Make sure it supports your interface language</a:t>
            </a:r>
          </a:p>
          <a:p>
            <a:pPr marL="822960" lvl="1" indent="-308610" defTabSz="822960">
              <a:spcBef>
                <a:spcPts val="540"/>
              </a:spcBef>
              <a:spcAft>
                <a:spcPts val="540"/>
              </a:spcAft>
              <a:buFont typeface="Arial" panose="020B0604020202020204" pitchFamily="34" charset="0"/>
              <a:buChar char="•"/>
            </a:pPr>
            <a:r>
              <a:rPr lang="en-US" kern="0" dirty="0"/>
              <a:t>You can always change later</a:t>
            </a:r>
          </a:p>
          <a:p>
            <a:pPr marL="308610" indent="-308610" defTabSz="822960">
              <a:spcBef>
                <a:spcPts val="540"/>
              </a:spcBef>
              <a:spcAft>
                <a:spcPts val="540"/>
              </a:spcAft>
              <a:buFont typeface="Arial" panose="020B0604020202020204" pitchFamily="34" charset="0"/>
              <a:buChar char="•"/>
            </a:pPr>
            <a:r>
              <a:rPr lang="en-US" sz="2160" kern="0" dirty="0"/>
              <a:t>Or - Pick a higher-level tool such as </a:t>
            </a:r>
            <a:r>
              <a:rPr lang="en-US" sz="2160" kern="0" dirty="0" err="1"/>
              <a:t>Keras</a:t>
            </a:r>
            <a:r>
              <a:rPr lang="en-US" sz="2160" kern="0" dirty="0" err="1">
                <a:solidFill>
                  <a:schemeClr val="tx1"/>
                </a:solidFill>
              </a:rPr>
              <a:t>eras</a:t>
            </a:r>
            <a:endParaRPr lang="en-US" sz="2160" kern="0" dirty="0">
              <a:solidFill>
                <a:schemeClr val="tx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02CDE0-4067-45CC-A254-7C06065D47D0}"/>
              </a:ext>
            </a:extLst>
          </p:cNvPr>
          <p:cNvSpPr txBox="1">
            <a:spLocks/>
          </p:cNvSpPr>
          <p:nvPr/>
        </p:nvSpPr>
        <p:spPr>
          <a:xfrm>
            <a:off x="565785" y="1695703"/>
            <a:ext cx="4663440" cy="39162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60" dirty="0">
                <a:solidFill>
                  <a:schemeClr val="bg1"/>
                </a:solidFill>
                <a:latin typeface="Trebuchet MS" panose="020B0603020202020204" pitchFamily="34" charset="0"/>
              </a:rPr>
              <a:t>Loads of possibilities</a:t>
            </a:r>
          </a:p>
          <a:p>
            <a:r>
              <a:rPr lang="en-US" sz="1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Tensorflow</a:t>
            </a:r>
            <a:endParaRPr lang="en-US" sz="18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Trebuchet MS" panose="020B0603020202020204" pitchFamily="34" charset="0"/>
              </a:rPr>
              <a:t>Caffe2, </a:t>
            </a:r>
            <a:r>
              <a:rPr lang="en-US" sz="1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NVCaffe</a:t>
            </a:r>
            <a:endParaRPr lang="en-US" sz="18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en-US" sz="1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PyTorch</a:t>
            </a:r>
            <a:endParaRPr lang="en-US" sz="18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en-US" sz="1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MXNet</a:t>
            </a:r>
            <a:endParaRPr lang="en-US" sz="18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Trebuchet MS" panose="020B0603020202020204" pitchFamily="34" charset="0"/>
              </a:rPr>
              <a:t>Microsoft Cognitive Toolkit</a:t>
            </a:r>
          </a:p>
          <a:p>
            <a:r>
              <a:rPr lang="en-US" sz="1800" dirty="0">
                <a:solidFill>
                  <a:schemeClr val="bg1"/>
                </a:solidFill>
                <a:latin typeface="Trebuchet MS" panose="020B0603020202020204" pitchFamily="34" charset="0"/>
              </a:rPr>
              <a:t>Paddle, Paddle</a:t>
            </a:r>
          </a:p>
          <a:p>
            <a:r>
              <a:rPr lang="en-US" sz="1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Chainer</a:t>
            </a:r>
            <a:endParaRPr lang="en-US" sz="18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en-US" sz="1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PlaidML</a:t>
            </a:r>
            <a:endParaRPr lang="en-US" sz="18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Trebuchet MS" panose="020B0603020202020204" pitchFamily="34" charset="0"/>
              </a:rPr>
              <a:t>Theano</a:t>
            </a:r>
          </a:p>
          <a:p>
            <a:r>
              <a:rPr lang="en-US" sz="1800" dirty="0">
                <a:solidFill>
                  <a:schemeClr val="bg1"/>
                </a:solidFill>
                <a:latin typeface="Trebuchet MS" panose="020B0603020202020204" pitchFamily="34" charset="0"/>
              </a:rPr>
              <a:t>Torch</a:t>
            </a:r>
          </a:p>
          <a:p>
            <a:endParaRPr lang="en-US" sz="2520" dirty="0"/>
          </a:p>
        </p:txBody>
      </p:sp>
    </p:spTree>
    <p:extLst>
      <p:ext uri="{BB962C8B-B14F-4D97-AF65-F5344CB8AC3E}">
        <p14:creationId xmlns:p14="http://schemas.microsoft.com/office/powerpoint/2010/main" val="69578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0E7D-B313-4295-9E1B-DECD04F1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Fit Model (Train!)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2805A-FDC8-429F-9E7F-0C96EBC97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 “batch” is the number of pieces of data run through the model (feed-forward)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error using backpropagation is “averaged” over the number pieces of data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This can slow learning a bit, but greatly improves epoch time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As optimizer works through data (epochs) it will randomize the order of the training data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Varies with epoch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Create more robust trained model since the error will vary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Prevents “overfitting”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Overfitting is where the model works VERY well on training data but terrible on test data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It “memorizes” the training data set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7021E-2D63-48E4-8CBC-633222F66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5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63128-73FA-41A6-BBA8-9CDB90F8F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Fit Model (Train!)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DB2BF-F5BB-4E56-B200-E2EE84F83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this problem, the model is trained on entire dataset (small dataset)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Not really a problem since we are just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can evaluate the performance of the network on the same dataset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Give us an idea of how well we have modeled the dataset (e.g. training accuracy), but no idea of how well the algorithm might perform on new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You could separate your data into training and test datasets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Training dataset for training model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Testing dataset is used to evaluate model on “unknown” data (after training)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Evaluating the model using the training data is something of a pointless exercise</a:t>
            </a:r>
          </a:p>
          <a:p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B539A-3D6D-4041-B5D5-567E5EA6F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5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FC3A8-902A-40D7-B8A9-7B727B47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Evaluate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49BDF3-832F-4BD3-AD10-801B2DCA95DD}"/>
              </a:ext>
            </a:extLst>
          </p:cNvPr>
          <p:cNvSpPr txBox="1">
            <a:spLocks/>
          </p:cNvSpPr>
          <p:nvPr/>
        </p:nvSpPr>
        <p:spPr>
          <a:xfrm>
            <a:off x="6884399" y="1630758"/>
            <a:ext cx="3922146" cy="43641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indent="-380996" fontAlgn="auto">
              <a:spcBef>
                <a:spcPts val="444"/>
              </a:spcBef>
              <a:spcAft>
                <a:spcPts val="444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Evaluation = input data into trained model</a:t>
            </a:r>
          </a:p>
          <a:p>
            <a:pPr marL="380996" indent="-380996" fontAlgn="auto">
              <a:spcBef>
                <a:spcPts val="444"/>
              </a:spcBef>
              <a:spcAft>
                <a:spcPts val="444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You can evaluate your model on your training dataset using the </a:t>
            </a:r>
            <a:r>
              <a:rPr 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evaluate()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function on your model and pass it the same input and output used to train the model</a:t>
            </a:r>
          </a:p>
          <a:p>
            <a:pPr marL="1015990" lvl="1" indent="-380996" fontAlgn="auto">
              <a:spcBef>
                <a:spcPts val="444"/>
              </a:spcBef>
              <a:spcAft>
                <a:spcPts val="444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We are not training the model but “testing it”</a:t>
            </a:r>
          </a:p>
          <a:p>
            <a:pPr marL="380996" indent="-380996" fontAlgn="auto">
              <a:spcBef>
                <a:spcPts val="444"/>
              </a:spcBef>
              <a:spcAft>
                <a:spcPts val="444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Evaluating the test data may be somewhat pointless but the point is to understand how to evaluate new data using the trained model.</a:t>
            </a:r>
          </a:p>
          <a:p>
            <a:pPr marL="380996" indent="-380996" fontAlgn="auto">
              <a:spcBef>
                <a:spcPts val="444"/>
              </a:spcBef>
              <a:spcAft>
                <a:spcPts val="444"/>
              </a:spcAft>
            </a:pPr>
            <a:endParaRPr lang="en-US" sz="2000" dirty="0">
              <a:solidFill>
                <a:prstClr val="black"/>
              </a:solidFill>
              <a:latin typeface="Calibri" panose="020F0502020204030204"/>
              <a:sym typeface="Wingdings" panose="05000000000000000000" pitchFamily="2" charset="2"/>
            </a:endParaRPr>
          </a:p>
          <a:p>
            <a:pPr marL="380996" indent="-380996" fontAlgn="auto">
              <a:spcBef>
                <a:spcPts val="444"/>
              </a:spcBef>
              <a:spcAft>
                <a:spcPts val="444"/>
              </a:spcAft>
            </a:pPr>
            <a:endParaRPr lang="en-US" sz="2000" dirty="0">
              <a:solidFill>
                <a:prstClr val="black"/>
              </a:solidFill>
              <a:latin typeface="Calibri" panose="020F0502020204030204"/>
              <a:sym typeface="Wingdings" panose="05000000000000000000" pitchFamily="2" charset="2"/>
            </a:endParaRPr>
          </a:p>
          <a:p>
            <a:pPr marL="380996" indent="-380996" fontAlgn="auto">
              <a:spcBef>
                <a:spcPts val="444"/>
              </a:spcBef>
              <a:spcAft>
                <a:spcPts val="444"/>
              </a:spcAft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B08E53D4-BEBB-4305-8E46-2ADA60398035}"/>
              </a:ext>
            </a:extLst>
          </p:cNvPr>
          <p:cNvSpPr/>
          <p:nvPr/>
        </p:nvSpPr>
        <p:spPr>
          <a:xfrm>
            <a:off x="103755" y="1630758"/>
            <a:ext cx="6495213" cy="4364182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101592" tIns="50796" rIns="101592" bIns="5079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evaluate the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scores =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model.evaluate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(X, Y)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print("\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n%s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%.2f%%“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%(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model.metrics_names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[1], scores[1]*100))</a:t>
            </a:r>
          </a:p>
        </p:txBody>
      </p:sp>
    </p:spTree>
    <p:extLst>
      <p:ext uri="{BB962C8B-B14F-4D97-AF65-F5344CB8AC3E}">
        <p14:creationId xmlns:p14="http://schemas.microsoft.com/office/powerpoint/2010/main" val="282125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B0AB-11F3-44E1-A8EA-61EF094E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80AB5-F890-4A69-840B-8689F95F0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Congratulations – you just trained your first Deep Learning Model!!!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Pick up your laminated certificate upon leaving </a:t>
            </a:r>
            <a:r>
              <a:rPr lang="en-US" sz="1600" dirty="0">
                <a:sym typeface="Wingdings" panose="05000000000000000000" pitchFamily="2" charset="2"/>
              </a:rPr>
              <a:t>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Seriously – congratulations!!!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A5090-51A5-42EF-A1EB-079CCA96A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8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BAF6-52CF-409E-B4CF-8E1707257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50086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08D07-E770-4748-BDF5-22F5FF24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3B4FB-9144-4EC2-B4AE-2672C88F2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would be nice to visualize loss function vs. epochs (progress of training)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 vs. epochs, loss vs.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 </a:t>
            </a:r>
            <a:r>
              <a:rPr lang="en-US" sz="1800" dirty="0" err="1"/>
              <a:t>Keras</a:t>
            </a:r>
            <a:r>
              <a:rPr lang="en-US" sz="1800" dirty="0"/>
              <a:t>, “history” callback records all training metrics for each epoch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Includes the loss and the accuracy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Returned from calls to the fit()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Metrics are stored in a dictionary in the history of the object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32A6F-DEF3-4B82-AD3C-A7745E852A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9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65A12-428B-4B20-9B2E-306FC25CE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Training History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487076-834E-4E1B-B85D-4D889BEDA2BD}"/>
              </a:ext>
            </a:extLst>
          </p:cNvPr>
          <p:cNvSpPr txBox="1">
            <a:spLocks/>
          </p:cNvSpPr>
          <p:nvPr/>
        </p:nvSpPr>
        <p:spPr>
          <a:xfrm>
            <a:off x="7395711" y="1406190"/>
            <a:ext cx="3352646" cy="4132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indent="-380996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“Output” is in history object (dictionary)</a:t>
            </a:r>
          </a:p>
          <a:p>
            <a:pPr marL="380996" indent="-380996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Take a look at what “keys” are in the dictionary</a:t>
            </a:r>
          </a:p>
          <a:p>
            <a:pPr marL="380996" indent="-380996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Metrics (loss and accuracy)</a:t>
            </a:r>
          </a:p>
          <a:p>
            <a:pPr marL="1015990" lvl="1" indent="-380996" fontAlgn="auto"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This is for the training dataset – we don’t have a test or validation set (yet)</a:t>
            </a: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47958632-EC56-4369-88F6-0D2F28EF463D}"/>
              </a:ext>
            </a:extLst>
          </p:cNvPr>
          <p:cNvSpPr/>
          <p:nvPr/>
        </p:nvSpPr>
        <p:spPr>
          <a:xfrm>
            <a:off x="319884" y="1428030"/>
            <a:ext cx="6621243" cy="4364182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101592" tIns="50796" rIns="101592" bIns="5079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Fit the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history =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model.fit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(X, Y, epochs=150,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batch_size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=10)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list all data in history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print(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history.history.keys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dict_keys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(['loss', '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acc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413897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9DFC-78D0-43D9-A4F6-DE93C223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Training History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3224C0-B13D-4B5A-A693-1A8E1740E509}"/>
              </a:ext>
            </a:extLst>
          </p:cNvPr>
          <p:cNvSpPr txBox="1">
            <a:spLocks/>
          </p:cNvSpPr>
          <p:nvPr/>
        </p:nvSpPr>
        <p:spPr>
          <a:xfrm>
            <a:off x="7044530" y="1281450"/>
            <a:ext cx="3712139" cy="4132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indent="-380996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Create plots using matplotlib</a:t>
            </a:r>
          </a:p>
          <a:p>
            <a:pPr marL="380996" indent="-380996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Plot accuracy history</a:t>
            </a:r>
          </a:p>
          <a:p>
            <a:pPr marL="380996" indent="-380996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Plot loss history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AF406B08-650F-4DA5-98B1-C5546E8FDE5E}"/>
              </a:ext>
            </a:extLst>
          </p:cNvPr>
          <p:cNvSpPr/>
          <p:nvPr/>
        </p:nvSpPr>
        <p:spPr>
          <a:xfrm>
            <a:off x="336511" y="1281450"/>
            <a:ext cx="6269570" cy="4751323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101592" tIns="50796" rIns="101592" bIns="5079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import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matplotlib.pyplot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as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summarize history for accuracy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plt.plot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history.history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['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acc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'])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plt.title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('model accuracy')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plt.ylabel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('accuracy')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plt.xlabel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('epoch')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plt.legend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(['train'],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='upper left')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plt.show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summarize history for loss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plt.plot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history.history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['loss'])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plt.title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('model loss')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plt.ylabel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('loss')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plt.xlabel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('epoch')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plt.legend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(['train'],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='upper left')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plt.show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2928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44456-B73F-4763-8097-E6226118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Training History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646E0-D8D3-48F7-A8E7-C4AE4E9F22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90A8B-F6D5-4D9C-9482-246A55E5A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64" y="1983994"/>
            <a:ext cx="4523247" cy="3183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180FEC-3BFF-45A3-9E23-C62CFC809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347" y="1983994"/>
            <a:ext cx="4639663" cy="32653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24C57B-9F61-4077-93A2-E8A4BF19C6BB}"/>
              </a:ext>
            </a:extLst>
          </p:cNvPr>
          <p:cNvSpPr/>
          <p:nvPr/>
        </p:nvSpPr>
        <p:spPr>
          <a:xfrm>
            <a:off x="3494406" y="5465582"/>
            <a:ext cx="41283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0000"/>
                </a:solidFill>
                <a:latin typeface="Calibri" panose="020F0502020204030204"/>
                <a:ea typeface="+mn-ea"/>
              </a:rPr>
              <a:t>Don’t worry about the results for now</a:t>
            </a:r>
          </a:p>
        </p:txBody>
      </p:sp>
    </p:spTree>
    <p:extLst>
      <p:ext uri="{BB962C8B-B14F-4D97-AF65-F5344CB8AC3E}">
        <p14:creationId xmlns:p14="http://schemas.microsoft.com/office/powerpoint/2010/main" val="272494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E50E-C9CD-47E8-B90E-3A1D8AF03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Summary</a:t>
            </a:r>
          </a:p>
        </p:txBody>
      </p:sp>
    </p:spTree>
    <p:extLst>
      <p:ext uri="{BB962C8B-B14F-4D97-AF65-F5344CB8AC3E}">
        <p14:creationId xmlns:p14="http://schemas.microsoft.com/office/powerpoint/2010/main" val="19183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860"/>
              </a:lnSpc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Perceptron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0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1E4C-51D3-49F9-8C49-FF0C3FB5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Summary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07125F-F903-4C07-92A4-F35D4EF17A1D}"/>
              </a:ext>
            </a:extLst>
          </p:cNvPr>
          <p:cNvSpPr txBox="1">
            <a:spLocks/>
          </p:cNvSpPr>
          <p:nvPr/>
        </p:nvSpPr>
        <p:spPr>
          <a:xfrm>
            <a:off x="7248447" y="1281448"/>
            <a:ext cx="3529164" cy="4132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indent="-380996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A text-based summary of model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57CF741D-3AAD-44E9-9B9E-590964CD4231}"/>
              </a:ext>
            </a:extLst>
          </p:cNvPr>
          <p:cNvSpPr/>
          <p:nvPr/>
        </p:nvSpPr>
        <p:spPr>
          <a:xfrm>
            <a:off x="195189" y="1281448"/>
            <a:ext cx="6820069" cy="4751323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101592" tIns="50796" rIns="101592" bIns="5079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model.summary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Model: "sequential_1"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Layer (type)                 Output Shape              Param #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=================================================================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dense_1 (Dense)              (None, 12)                108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dense_2 (Dense)              (None, 8)                 104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dense_3 (Dense)              (None, 1)                 9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=================================================================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Total params: 221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Trainable params: 221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Non-trainable params: 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37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7D7A-4F8D-4F42-8AC1-5751EFC0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Summary</a:t>
            </a:r>
          </a:p>
        </p:txBody>
      </p:sp>
    </p:spTree>
    <p:extLst>
      <p:ext uri="{BB962C8B-B14F-4D97-AF65-F5344CB8AC3E}">
        <p14:creationId xmlns:p14="http://schemas.microsoft.com/office/powerpoint/2010/main" val="167333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8EC1-58CC-4102-8F0B-276AAAB9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7852B-FDED-45F0-B3A0-FA6AD1C53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Keras</a:t>
            </a:r>
            <a:r>
              <a:rPr lang="en-US" sz="1800" dirty="0"/>
              <a:t> is a great way to get started with 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Fairly easy to create a Fully Connected Network model (FCN)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Just a few lines of Python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Several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Various tools/options to help train the model and visualize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Next steps – Advanced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8130B-0DE3-4DC2-B773-40BBF7A8CF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2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D068-94E4-4C8C-AC8E-53557885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18E05-3543-4ED5-9847-9D81BF265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7497" indent="-317497">
              <a:buFont typeface="Arial" panose="020B0604020202020204" pitchFamily="34" charset="0"/>
              <a:buChar char="•"/>
            </a:pPr>
            <a:r>
              <a:rPr lang="en-US" sz="1800" dirty="0"/>
              <a:t>Fundamental building block for many Neural Networks or parts of networks</a:t>
            </a:r>
          </a:p>
          <a:p>
            <a:pPr marL="888997" lvl="1" indent="-317497">
              <a:buFont typeface="Arial" panose="020B0604020202020204" pitchFamily="34" charset="0"/>
              <a:buChar char="•"/>
            </a:pPr>
            <a:r>
              <a:rPr lang="en-US" sz="1800" dirty="0"/>
              <a:t>Using several </a:t>
            </a:r>
            <a:r>
              <a:rPr lang="en-US" sz="1800" dirty="0" err="1"/>
              <a:t>perceptrons</a:t>
            </a:r>
            <a:r>
              <a:rPr lang="en-US" sz="1800" dirty="0"/>
              <a:t> can create MLP – Multi-Layer Perceptron</a:t>
            </a:r>
          </a:p>
          <a:p>
            <a:pPr marL="888997" lvl="1" indent="-317497">
              <a:buFont typeface="Arial" panose="020B0604020202020204" pitchFamily="34" charset="0"/>
              <a:buChar char="•"/>
            </a:pPr>
            <a:r>
              <a:rPr lang="en-US" sz="2000" dirty="0"/>
              <a:t>Better known as a Neural Network</a:t>
            </a:r>
          </a:p>
          <a:p>
            <a:pPr marL="317497" indent="-317497">
              <a:buFont typeface="Arial" panose="020B0604020202020204" pitchFamily="34" charset="0"/>
              <a:buChar char="•"/>
            </a:pPr>
            <a:r>
              <a:rPr lang="en-US" sz="1800" dirty="0"/>
              <a:t>Dates back to the 1950’s</a:t>
            </a:r>
          </a:p>
          <a:p>
            <a:pPr marL="888997" lvl="1" indent="-317497">
              <a:buFont typeface="Arial" panose="020B0604020202020204" pitchFamily="34" charset="0"/>
              <a:buChar char="•"/>
            </a:pPr>
            <a:r>
              <a:rPr lang="en-US" sz="1800" dirty="0"/>
              <a:t>Great for binary classification (is it a cat or not?)</a:t>
            </a:r>
          </a:p>
          <a:p>
            <a:pPr marL="888997" lvl="1" indent="-317497">
              <a:buFont typeface="Arial" panose="020B0604020202020204" pitchFamily="34" charset="0"/>
              <a:buChar char="•"/>
            </a:pPr>
            <a:r>
              <a:rPr lang="en-US" sz="1800" dirty="0"/>
              <a:t>Also works for multi-class classification (is it a cat, dog, chipmunk, bicycle?)</a:t>
            </a:r>
          </a:p>
          <a:p>
            <a:pPr marL="380996" indent="-380996">
              <a:spcBef>
                <a:spcPts val="667"/>
              </a:spcBef>
              <a:spcAft>
                <a:spcPts val="667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Idealized, simple model of neuron (artificial neuron)</a:t>
            </a:r>
          </a:p>
          <a:p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55558-CB8F-4438-B977-3FB6DA114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6790-5F96-4CE9-A5D1-874CDA47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DF8175-C871-4DFF-AFA9-90FC5DDAF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hape 697">
            <a:extLst>
              <a:ext uri="{FF2B5EF4-FFF2-40B4-BE49-F238E27FC236}">
                <a16:creationId xmlns:a16="http://schemas.microsoft.com/office/drawing/2014/main" id="{E205E6D4-210F-454B-A361-0C883B272D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52" y="2542144"/>
            <a:ext cx="4329228" cy="24111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98">
            <a:extLst>
              <a:ext uri="{FF2B5EF4-FFF2-40B4-BE49-F238E27FC236}">
                <a16:creationId xmlns:a16="http://schemas.microsoft.com/office/drawing/2014/main" id="{3475CCFA-5E85-4A3E-B8D1-C1B74ABF8536}"/>
              </a:ext>
            </a:extLst>
          </p:cNvPr>
          <p:cNvSpPr txBox="1"/>
          <p:nvPr/>
        </p:nvSpPr>
        <p:spPr>
          <a:xfrm>
            <a:off x="240452" y="4953326"/>
            <a:ext cx="2704880" cy="275004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122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From Stanford cs231n lecture notes </a:t>
            </a:r>
          </a:p>
        </p:txBody>
      </p:sp>
      <p:sp>
        <p:nvSpPr>
          <p:cNvPr id="7" name="Shape 699">
            <a:extLst>
              <a:ext uri="{FF2B5EF4-FFF2-40B4-BE49-F238E27FC236}">
                <a16:creationId xmlns:a16="http://schemas.microsoft.com/office/drawing/2014/main" id="{4EAF7991-122B-4B1E-8C05-B31010CEA6D0}"/>
              </a:ext>
            </a:extLst>
          </p:cNvPr>
          <p:cNvSpPr txBox="1"/>
          <p:nvPr/>
        </p:nvSpPr>
        <p:spPr>
          <a:xfrm>
            <a:off x="1310802" y="2140108"/>
            <a:ext cx="2188523" cy="384719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Biological neuron</a:t>
            </a:r>
          </a:p>
        </p:txBody>
      </p:sp>
      <p:sp>
        <p:nvSpPr>
          <p:cNvPr id="8" name="Shape 700">
            <a:extLst>
              <a:ext uri="{FF2B5EF4-FFF2-40B4-BE49-F238E27FC236}">
                <a16:creationId xmlns:a16="http://schemas.microsoft.com/office/drawing/2014/main" id="{59709E03-F50A-4F9A-AE21-52DE3CFDECBB}"/>
              </a:ext>
            </a:extLst>
          </p:cNvPr>
          <p:cNvSpPr/>
          <p:nvPr/>
        </p:nvSpPr>
        <p:spPr>
          <a:xfrm>
            <a:off x="6897810" y="3901110"/>
            <a:ext cx="626139" cy="626139"/>
          </a:xfrm>
          <a:prstGeom prst="ellipse">
            <a:avLst/>
          </a:pr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701">
            <a:extLst>
              <a:ext uri="{FF2B5EF4-FFF2-40B4-BE49-F238E27FC236}">
                <a16:creationId xmlns:a16="http://schemas.microsoft.com/office/drawing/2014/main" id="{DEE7738E-A225-425A-9A2F-8D80F48A25DD}"/>
              </a:ext>
            </a:extLst>
          </p:cNvPr>
          <p:cNvSpPr/>
          <p:nvPr/>
        </p:nvSpPr>
        <p:spPr>
          <a:xfrm>
            <a:off x="8224911" y="3901107"/>
            <a:ext cx="626139" cy="626139"/>
          </a:xfrm>
          <a:prstGeom prst="ellipse">
            <a:avLst/>
          </a:pr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702">
            <a:extLst>
              <a:ext uri="{FF2B5EF4-FFF2-40B4-BE49-F238E27FC236}">
                <a16:creationId xmlns:a16="http://schemas.microsoft.com/office/drawing/2014/main" id="{1CB590AD-0A71-45ED-94A1-B571D5285D25}"/>
              </a:ext>
            </a:extLst>
          </p:cNvPr>
          <p:cNvSpPr/>
          <p:nvPr/>
        </p:nvSpPr>
        <p:spPr>
          <a:xfrm>
            <a:off x="9552010" y="3901107"/>
            <a:ext cx="626139" cy="626139"/>
          </a:xfrm>
          <a:prstGeom prst="ellipse">
            <a:avLst/>
          </a:pr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703">
            <a:extLst>
              <a:ext uri="{FF2B5EF4-FFF2-40B4-BE49-F238E27FC236}">
                <a16:creationId xmlns:a16="http://schemas.microsoft.com/office/drawing/2014/main" id="{AB9E36BF-1447-4E79-A846-B2B81F7B52B7}"/>
              </a:ext>
            </a:extLst>
          </p:cNvPr>
          <p:cNvSpPr/>
          <p:nvPr/>
        </p:nvSpPr>
        <p:spPr>
          <a:xfrm>
            <a:off x="8224910" y="2366319"/>
            <a:ext cx="626139" cy="626139"/>
          </a:xfrm>
          <a:prstGeom prst="ellipse">
            <a:avLst/>
          </a:pr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Shape 704">
            <a:extLst>
              <a:ext uri="{FF2B5EF4-FFF2-40B4-BE49-F238E27FC236}">
                <a16:creationId xmlns:a16="http://schemas.microsoft.com/office/drawing/2014/main" id="{6CD5B9AD-D9CA-4C5F-80EF-A378BFC30B8E}"/>
              </a:ext>
            </a:extLst>
          </p:cNvPr>
          <p:cNvCxnSpPr>
            <a:stCxn id="8" idx="0"/>
            <a:endCxn id="11" idx="3"/>
          </p:cNvCxnSpPr>
          <p:nvPr/>
        </p:nvCxnSpPr>
        <p:spPr>
          <a:xfrm rot="10800000" flipH="1">
            <a:off x="7210878" y="2900776"/>
            <a:ext cx="1105667" cy="1000333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13" name="Shape 705">
            <a:extLst>
              <a:ext uri="{FF2B5EF4-FFF2-40B4-BE49-F238E27FC236}">
                <a16:creationId xmlns:a16="http://schemas.microsoft.com/office/drawing/2014/main" id="{06418CA0-D26B-4797-8309-EB7AD9AC0517}"/>
              </a:ext>
            </a:extLst>
          </p:cNvPr>
          <p:cNvCxnSpPr>
            <a:stCxn id="9" idx="0"/>
            <a:endCxn id="11" idx="4"/>
          </p:cNvCxnSpPr>
          <p:nvPr/>
        </p:nvCxnSpPr>
        <p:spPr>
          <a:xfrm rot="10800000">
            <a:off x="8537979" y="2992439"/>
            <a:ext cx="0" cy="908667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14" name="Shape 706">
            <a:extLst>
              <a:ext uri="{FF2B5EF4-FFF2-40B4-BE49-F238E27FC236}">
                <a16:creationId xmlns:a16="http://schemas.microsoft.com/office/drawing/2014/main" id="{9AA97AA8-B44A-413F-8CAF-E2737661480F}"/>
              </a:ext>
            </a:extLst>
          </p:cNvPr>
          <p:cNvCxnSpPr>
            <a:stCxn id="10" idx="0"/>
            <a:endCxn id="11" idx="5"/>
          </p:cNvCxnSpPr>
          <p:nvPr/>
        </p:nvCxnSpPr>
        <p:spPr>
          <a:xfrm rot="10800000">
            <a:off x="8759411" y="2900773"/>
            <a:ext cx="1105667" cy="1000333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15" name="Shape 707">
            <a:extLst>
              <a:ext uri="{FF2B5EF4-FFF2-40B4-BE49-F238E27FC236}">
                <a16:creationId xmlns:a16="http://schemas.microsoft.com/office/drawing/2014/main" id="{5FC4575D-B03F-43A7-9CE3-8A344CE2FE7B}"/>
              </a:ext>
            </a:extLst>
          </p:cNvPr>
          <p:cNvSpPr txBox="1"/>
          <p:nvPr/>
        </p:nvSpPr>
        <p:spPr>
          <a:xfrm>
            <a:off x="7077607" y="3272406"/>
            <a:ext cx="485710" cy="384719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</a:p>
        </p:txBody>
      </p:sp>
      <p:sp>
        <p:nvSpPr>
          <p:cNvPr id="16" name="Shape 708">
            <a:extLst>
              <a:ext uri="{FF2B5EF4-FFF2-40B4-BE49-F238E27FC236}">
                <a16:creationId xmlns:a16="http://schemas.microsoft.com/office/drawing/2014/main" id="{C2B5BC0E-A28D-4D6A-8EB1-C9A6B9DDC384}"/>
              </a:ext>
            </a:extLst>
          </p:cNvPr>
          <p:cNvSpPr txBox="1"/>
          <p:nvPr/>
        </p:nvSpPr>
        <p:spPr>
          <a:xfrm>
            <a:off x="8052713" y="3272406"/>
            <a:ext cx="485710" cy="384719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</a:p>
        </p:txBody>
      </p:sp>
      <p:sp>
        <p:nvSpPr>
          <p:cNvPr id="17" name="Shape 709">
            <a:extLst>
              <a:ext uri="{FF2B5EF4-FFF2-40B4-BE49-F238E27FC236}">
                <a16:creationId xmlns:a16="http://schemas.microsoft.com/office/drawing/2014/main" id="{6ED20F84-DE40-4D07-93C4-8D6FD30957D8}"/>
              </a:ext>
            </a:extLst>
          </p:cNvPr>
          <p:cNvSpPr txBox="1"/>
          <p:nvPr/>
        </p:nvSpPr>
        <p:spPr>
          <a:xfrm>
            <a:off x="8894991" y="3278701"/>
            <a:ext cx="485710" cy="384719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</a:t>
            </a:r>
            <a:r>
              <a:rPr lang="en-US" sz="2000" baseline="-25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</a:p>
        </p:txBody>
      </p:sp>
      <p:sp>
        <p:nvSpPr>
          <p:cNvPr id="18" name="Shape 710">
            <a:extLst>
              <a:ext uri="{FF2B5EF4-FFF2-40B4-BE49-F238E27FC236}">
                <a16:creationId xmlns:a16="http://schemas.microsoft.com/office/drawing/2014/main" id="{1AF3F09B-48EC-43A6-AEED-7AA459B5E6C5}"/>
              </a:ext>
            </a:extLst>
          </p:cNvPr>
          <p:cNvSpPr txBox="1"/>
          <p:nvPr/>
        </p:nvSpPr>
        <p:spPr>
          <a:xfrm>
            <a:off x="7025165" y="4021817"/>
            <a:ext cx="423342" cy="384719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-US" sz="2000" baseline="-25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</a:p>
        </p:txBody>
      </p:sp>
      <p:sp>
        <p:nvSpPr>
          <p:cNvPr id="19" name="Shape 711">
            <a:extLst>
              <a:ext uri="{FF2B5EF4-FFF2-40B4-BE49-F238E27FC236}">
                <a16:creationId xmlns:a16="http://schemas.microsoft.com/office/drawing/2014/main" id="{8E25FD45-C90C-4F1C-B6C6-78D21C5DFD2D}"/>
              </a:ext>
            </a:extLst>
          </p:cNvPr>
          <p:cNvSpPr txBox="1"/>
          <p:nvPr/>
        </p:nvSpPr>
        <p:spPr>
          <a:xfrm>
            <a:off x="8348505" y="4021817"/>
            <a:ext cx="423342" cy="384719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-US" sz="2000" baseline="-25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</a:p>
        </p:txBody>
      </p:sp>
      <p:sp>
        <p:nvSpPr>
          <p:cNvPr id="20" name="Shape 712">
            <a:extLst>
              <a:ext uri="{FF2B5EF4-FFF2-40B4-BE49-F238E27FC236}">
                <a16:creationId xmlns:a16="http://schemas.microsoft.com/office/drawing/2014/main" id="{593EFF08-8E0D-418E-A850-AA33EED368EA}"/>
              </a:ext>
            </a:extLst>
          </p:cNvPr>
          <p:cNvSpPr txBox="1"/>
          <p:nvPr/>
        </p:nvSpPr>
        <p:spPr>
          <a:xfrm>
            <a:off x="9653407" y="4021817"/>
            <a:ext cx="423342" cy="384719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-US" sz="2000" baseline="-25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</a:p>
        </p:txBody>
      </p:sp>
      <p:sp>
        <p:nvSpPr>
          <p:cNvPr id="21" name="Shape 713">
            <a:extLst>
              <a:ext uri="{FF2B5EF4-FFF2-40B4-BE49-F238E27FC236}">
                <a16:creationId xmlns:a16="http://schemas.microsoft.com/office/drawing/2014/main" id="{A35D9A62-ECFE-4D5A-BA50-19BDB30791DC}"/>
              </a:ext>
            </a:extLst>
          </p:cNvPr>
          <p:cNvSpPr txBox="1"/>
          <p:nvPr/>
        </p:nvSpPr>
        <p:spPr>
          <a:xfrm>
            <a:off x="8393463" y="2465854"/>
            <a:ext cx="333423" cy="384719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2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y</a:t>
            </a:r>
          </a:p>
        </p:txBody>
      </p:sp>
      <p:sp>
        <p:nvSpPr>
          <p:cNvPr id="22" name="Shape 714">
            <a:extLst>
              <a:ext uri="{FF2B5EF4-FFF2-40B4-BE49-F238E27FC236}">
                <a16:creationId xmlns:a16="http://schemas.microsoft.com/office/drawing/2014/main" id="{48104805-7706-4E57-B284-73220DC88963}"/>
              </a:ext>
            </a:extLst>
          </p:cNvPr>
          <p:cNvSpPr txBox="1"/>
          <p:nvPr/>
        </p:nvSpPr>
        <p:spPr>
          <a:xfrm>
            <a:off x="7320463" y="5056758"/>
            <a:ext cx="2552692" cy="379591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2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y=F(w</a:t>
            </a:r>
            <a:r>
              <a:rPr lang="en-US" sz="2000" baseline="-25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-US" sz="2000" baseline="-25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+w</a:t>
            </a:r>
            <a:r>
              <a:rPr lang="en-US" sz="2000" baseline="-25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-US" sz="2000" baseline="-25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+w</a:t>
            </a:r>
            <a:r>
              <a:rPr lang="en-US" sz="2000" baseline="-25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lang="en-US" sz="2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-US" sz="2000" baseline="-25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lang="en-US" sz="2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</a:p>
        </p:txBody>
      </p:sp>
      <p:sp>
        <p:nvSpPr>
          <p:cNvPr id="23" name="Shape 715">
            <a:extLst>
              <a:ext uri="{FF2B5EF4-FFF2-40B4-BE49-F238E27FC236}">
                <a16:creationId xmlns:a16="http://schemas.microsoft.com/office/drawing/2014/main" id="{196471D5-B9C1-45BC-90D4-A051D911061B}"/>
              </a:ext>
            </a:extLst>
          </p:cNvPr>
          <p:cNvSpPr txBox="1"/>
          <p:nvPr/>
        </p:nvSpPr>
        <p:spPr>
          <a:xfrm>
            <a:off x="7416953" y="1182349"/>
            <a:ext cx="2084329" cy="384719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2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Artificial neuron</a:t>
            </a:r>
          </a:p>
        </p:txBody>
      </p:sp>
      <p:sp>
        <p:nvSpPr>
          <p:cNvPr id="24" name="Shape 716">
            <a:extLst>
              <a:ext uri="{FF2B5EF4-FFF2-40B4-BE49-F238E27FC236}">
                <a16:creationId xmlns:a16="http://schemas.microsoft.com/office/drawing/2014/main" id="{E905B890-1C88-46E9-A193-4ADB6F329EB4}"/>
              </a:ext>
            </a:extLst>
          </p:cNvPr>
          <p:cNvSpPr txBox="1"/>
          <p:nvPr/>
        </p:nvSpPr>
        <p:spPr>
          <a:xfrm>
            <a:off x="4557191" y="4802253"/>
            <a:ext cx="1844101" cy="670252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Weights (W</a:t>
            </a:r>
            <a:r>
              <a:rPr lang="en-US" sz="2000" baseline="-25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n-US"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 = parameters</a:t>
            </a:r>
          </a:p>
        </p:txBody>
      </p:sp>
      <p:cxnSp>
        <p:nvCxnSpPr>
          <p:cNvPr id="25" name="Shape 717">
            <a:extLst>
              <a:ext uri="{FF2B5EF4-FFF2-40B4-BE49-F238E27FC236}">
                <a16:creationId xmlns:a16="http://schemas.microsoft.com/office/drawing/2014/main" id="{2373A9A7-5509-4705-87A9-05FAF31647BB}"/>
              </a:ext>
            </a:extLst>
          </p:cNvPr>
          <p:cNvCxnSpPr>
            <a:stCxn id="24" idx="0"/>
          </p:cNvCxnSpPr>
          <p:nvPr/>
        </p:nvCxnSpPr>
        <p:spPr>
          <a:xfrm rot="10800000" flipH="1">
            <a:off x="5479240" y="3528253"/>
            <a:ext cx="1711666" cy="1274000"/>
          </a:xfrm>
          <a:prstGeom prst="straightConnector1">
            <a:avLst/>
          </a:prstGeom>
          <a:noFill/>
          <a:ln w="50800" cap="flat" cmpd="sng">
            <a:solidFill>
              <a:srgbClr val="92D05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6" name="Shape 706">
            <a:extLst>
              <a:ext uri="{FF2B5EF4-FFF2-40B4-BE49-F238E27FC236}">
                <a16:creationId xmlns:a16="http://schemas.microsoft.com/office/drawing/2014/main" id="{51081327-0A4F-4F0D-970A-A41490679C5B}"/>
              </a:ext>
            </a:extLst>
          </p:cNvPr>
          <p:cNvCxnSpPr>
            <a:cxnSpLocks/>
          </p:cNvCxnSpPr>
          <p:nvPr/>
        </p:nvCxnSpPr>
        <p:spPr>
          <a:xfrm flipH="1" flipV="1">
            <a:off x="8519956" y="1748832"/>
            <a:ext cx="18101" cy="617488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27" name="Shape 713">
            <a:extLst>
              <a:ext uri="{FF2B5EF4-FFF2-40B4-BE49-F238E27FC236}">
                <a16:creationId xmlns:a16="http://schemas.microsoft.com/office/drawing/2014/main" id="{5C9EC8C7-9A92-4B84-AB84-FC6EF52736F1}"/>
              </a:ext>
            </a:extLst>
          </p:cNvPr>
          <p:cNvSpPr txBox="1"/>
          <p:nvPr/>
        </p:nvSpPr>
        <p:spPr>
          <a:xfrm>
            <a:off x="8666392" y="1695669"/>
            <a:ext cx="333423" cy="384719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2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43045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24A5C-F861-46D3-880C-C1A9CE67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7C671-5C3C-4893-A279-CBCB063DB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5100279" cy="3718925"/>
          </a:xfrm>
        </p:spPr>
        <p:txBody>
          <a:bodyPr/>
          <a:lstStyle/>
          <a:p>
            <a:pPr marL="380996" indent="-380996">
              <a:spcBef>
                <a:spcPts val="667"/>
              </a:spcBef>
              <a:spcAft>
                <a:spcPts val="667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Very simple model:</a:t>
            </a:r>
          </a:p>
          <a:p>
            <a:pPr marL="952496" lvl="1" indent="-380996">
              <a:spcBef>
                <a:spcPts val="667"/>
              </a:spcBef>
              <a:spcAft>
                <a:spcPts val="667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 input signals (x</a:t>
            </a:r>
            <a:r>
              <a:rPr lang="en-US" sz="1600" baseline="-25000" dirty="0"/>
              <a:t>1</a:t>
            </a:r>
            <a:r>
              <a:rPr lang="en-US" sz="1600" dirty="0"/>
              <a:t> .. </a:t>
            </a:r>
            <a:r>
              <a:rPr lang="en-US" sz="1600" dirty="0" err="1"/>
              <a:t>x</a:t>
            </a:r>
            <a:r>
              <a:rPr lang="en-US" sz="1600" baseline="-25000" dirty="0" err="1"/>
              <a:t>n</a:t>
            </a:r>
            <a:r>
              <a:rPr lang="en-US" sz="1600" dirty="0"/>
              <a:t>)</a:t>
            </a:r>
          </a:p>
          <a:p>
            <a:pPr marL="952496" lvl="1" indent="-380996">
              <a:spcBef>
                <a:spcPts val="667"/>
              </a:spcBef>
              <a:spcAft>
                <a:spcPts val="667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N weights (w</a:t>
            </a:r>
            <a:r>
              <a:rPr lang="en-US" sz="1600" baseline="-250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FF0000"/>
                </a:solidFill>
              </a:rPr>
              <a:t> .. </a:t>
            </a:r>
            <a:r>
              <a:rPr lang="en-US" sz="1600" dirty="0" err="1">
                <a:solidFill>
                  <a:srgbClr val="FF0000"/>
                </a:solidFill>
              </a:rPr>
              <a:t>w</a:t>
            </a:r>
            <a:r>
              <a:rPr lang="en-US" sz="1600" baseline="-25000" dirty="0" err="1">
                <a:solidFill>
                  <a:srgbClr val="FF0000"/>
                </a:solidFill>
              </a:rPr>
              <a:t>n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952496" lvl="1" indent="-380996">
              <a:spcBef>
                <a:spcPts val="667"/>
              </a:spcBef>
              <a:spcAft>
                <a:spcPts val="667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1 Bias (w</a:t>
            </a:r>
            <a:r>
              <a:rPr lang="en-US" sz="1600" baseline="-25000" dirty="0">
                <a:solidFill>
                  <a:srgbClr val="FF0000"/>
                </a:solidFill>
              </a:rPr>
              <a:t>0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380996" indent="-380996">
              <a:spcBef>
                <a:spcPts val="667"/>
              </a:spcBef>
              <a:spcAft>
                <a:spcPts val="667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Symbol" panose="05050102010706020507" pitchFamily="18" charset="2"/>
              </a:rPr>
              <a:t>s</a:t>
            </a:r>
            <a:r>
              <a:rPr lang="en-US" sz="1800" dirty="0">
                <a:solidFill>
                  <a:srgbClr val="FF0000"/>
                </a:solidFill>
              </a:rPr>
              <a:t> is activation function</a:t>
            </a:r>
          </a:p>
          <a:p>
            <a:pPr marL="952496" lvl="1" indent="-380996">
              <a:spcBef>
                <a:spcPts val="667"/>
              </a:spcBef>
              <a:spcAft>
                <a:spcPts val="667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Relu</a:t>
            </a:r>
            <a:r>
              <a:rPr lang="en-US" sz="1600" dirty="0"/>
              <a:t>, sigmoid, </a:t>
            </a:r>
            <a:r>
              <a:rPr lang="en-US" sz="1600" dirty="0" err="1"/>
              <a:t>heavyside</a:t>
            </a:r>
            <a:endParaRPr lang="en-US" sz="1600" dirty="0"/>
          </a:p>
          <a:p>
            <a:pPr marL="380996" indent="-380996">
              <a:spcBef>
                <a:spcPts val="667"/>
              </a:spcBef>
              <a:spcAft>
                <a:spcPts val="667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 weights (w</a:t>
            </a:r>
            <a:r>
              <a:rPr lang="en-US" sz="1800" baseline="-25000" dirty="0"/>
              <a:t>1</a:t>
            </a:r>
            <a:r>
              <a:rPr lang="en-US" sz="1800" dirty="0"/>
              <a:t> .. </a:t>
            </a:r>
            <a:r>
              <a:rPr lang="en-US" sz="1800" dirty="0" err="1"/>
              <a:t>w</a:t>
            </a:r>
            <a:r>
              <a:rPr lang="en-US" sz="1800" baseline="-25000" dirty="0" err="1"/>
              <a:t>n</a:t>
            </a:r>
            <a:r>
              <a:rPr lang="en-US" sz="1800" dirty="0"/>
              <a:t>) and bias, w</a:t>
            </a:r>
            <a:r>
              <a:rPr lang="en-US" sz="1800" baseline="-25000" dirty="0"/>
              <a:t>0</a:t>
            </a:r>
            <a:r>
              <a:rPr lang="en-US" sz="1800" dirty="0"/>
              <a:t>, are “Design variables”</a:t>
            </a:r>
          </a:p>
          <a:p>
            <a:pPr marL="952496" lvl="1" indent="-380996">
              <a:spcBef>
                <a:spcPts val="667"/>
              </a:spcBef>
              <a:spcAft>
                <a:spcPts val="667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These are “discovered” by training</a:t>
            </a:r>
          </a:p>
          <a:p>
            <a:pPr marL="952496" lvl="1" indent="-380996">
              <a:spcBef>
                <a:spcPts val="667"/>
              </a:spcBef>
              <a:spcAft>
                <a:spcPts val="667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No Human intervention or coding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54A2B-340C-495A-8374-A1F9C2A34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57ADF-A95D-41FC-82ED-954011465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219" y="2224620"/>
            <a:ext cx="4594822" cy="2233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EC5C46-FBDA-4DC5-8EB4-978BD2780B49}"/>
              </a:ext>
            </a:extLst>
          </p:cNvPr>
          <p:cNvSpPr txBox="1"/>
          <p:nvPr/>
        </p:nvSpPr>
        <p:spPr>
          <a:xfrm>
            <a:off x="7155386" y="1850158"/>
            <a:ext cx="2017155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2"/>
                </a:solidFill>
              </a:rPr>
              <a:t>Single Perceptron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597E1B-6F43-452F-B25A-9A80172A3027}"/>
              </a:ext>
            </a:extLst>
          </p:cNvPr>
          <p:cNvSpPr txBox="1"/>
          <p:nvPr/>
        </p:nvSpPr>
        <p:spPr>
          <a:xfrm>
            <a:off x="5985342" y="5188824"/>
            <a:ext cx="4210641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i="1" dirty="0">
                <a:solidFill>
                  <a:schemeClr val="bg1"/>
                </a:solidFill>
              </a:rPr>
              <a:t>Y = </a:t>
            </a:r>
            <a:r>
              <a:rPr lang="en-US" sz="2800" i="1" dirty="0">
                <a:solidFill>
                  <a:schemeClr val="bg1"/>
                </a:solidFill>
                <a:latin typeface="Symbol" panose="05050102010706020507" pitchFamily="18" charset="2"/>
              </a:rPr>
              <a:t>S</a:t>
            </a:r>
            <a:r>
              <a:rPr lang="en-US" sz="2400" i="1" dirty="0">
                <a:solidFill>
                  <a:schemeClr val="bg1"/>
                </a:solidFill>
              </a:rPr>
              <a:t> (weight * input) + bias </a:t>
            </a:r>
          </a:p>
        </p:txBody>
      </p:sp>
    </p:spTree>
    <p:extLst>
      <p:ext uri="{BB962C8B-B14F-4D97-AF65-F5344CB8AC3E}">
        <p14:creationId xmlns:p14="http://schemas.microsoft.com/office/powerpoint/2010/main" val="393952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6" ma:contentTypeDescription="Create a new document." ma:contentTypeScope="" ma:versionID="78e83a7562519defa34023cb5fc8362e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targetNamespace="http://schemas.microsoft.com/office/2006/metadata/properties" ma:root="true" ma:fieldsID="d8790d471b169e021690c0a0cf3dd58b" ns1:_="" ns2:_="">
    <xsd:import namespace="http://schemas.microsoft.com/sharepoint/v3"/>
    <xsd:import namespace="2a5b1eea-32a8-4673-8d38-de3226caeee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88E22E-2A4B-4FB1-9848-BF16E7DBE74B}">
  <ds:schemaRefs>
    <ds:schemaRef ds:uri="http://schemas.microsoft.com/office/2006/metadata/propertie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C41D64DD-6322-4CA1-983C-7D8478D3FC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5b1eea-32a8-4673-8d38-de3226caee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83458</TotalTime>
  <Words>3789</Words>
  <Application>Microsoft Office PowerPoint</Application>
  <PresentationFormat>Custom</PresentationFormat>
  <Paragraphs>551</Paragraphs>
  <Slides>63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Calibri</vt:lpstr>
      <vt:lpstr>Century Gothic</vt:lpstr>
      <vt:lpstr>Consolas</vt:lpstr>
      <vt:lpstr>Courier New</vt:lpstr>
      <vt:lpstr>Symbol</vt:lpstr>
      <vt:lpstr>Trebuchet MS</vt:lpstr>
      <vt:lpstr>Wingdings</vt:lpstr>
      <vt:lpstr>Title &amp; Bullet</vt:lpstr>
      <vt:lpstr>First Deep Neural Network(DNN) Using KERAS</vt:lpstr>
      <vt:lpstr>PowerPoint Presentation</vt:lpstr>
      <vt:lpstr>Deep Learning Approach</vt:lpstr>
      <vt:lpstr>Deep Learning Approach</vt:lpstr>
      <vt:lpstr>Which FrameWork should I pick?</vt:lpstr>
      <vt:lpstr>Perceptron</vt:lpstr>
      <vt:lpstr>Single Perceptron</vt:lpstr>
      <vt:lpstr>Artificial Neurons</vt:lpstr>
      <vt:lpstr>Single Perceptron</vt:lpstr>
      <vt:lpstr>Critical Model items</vt:lpstr>
      <vt:lpstr>Activation Functions</vt:lpstr>
      <vt:lpstr>Activation Function </vt:lpstr>
      <vt:lpstr>Impact of Weights on Activation Function</vt:lpstr>
      <vt:lpstr>Impact of Bias on Activation Function</vt:lpstr>
      <vt:lpstr>Gradient of Sigmoid</vt:lpstr>
      <vt:lpstr>Activation function</vt:lpstr>
      <vt:lpstr>Tanh - gradient</vt:lpstr>
      <vt:lpstr>Activation function </vt:lpstr>
      <vt:lpstr>RELU Gradient</vt:lpstr>
      <vt:lpstr>Activation Function - softmax</vt:lpstr>
      <vt:lpstr>Sigmoid vs. softmax</vt:lpstr>
      <vt:lpstr>Swish Python Code in Keras</vt:lpstr>
      <vt:lpstr>Role of bias</vt:lpstr>
      <vt:lpstr>Multi-layer perceptron</vt:lpstr>
      <vt:lpstr>Multi-layer perceptron</vt:lpstr>
      <vt:lpstr>Multi-Layer Perceptron - Parameters</vt:lpstr>
      <vt:lpstr>Multi-Layer Perceptron - Parameters</vt:lpstr>
      <vt:lpstr>Multi-Layer Perceptron - Parameters</vt:lpstr>
      <vt:lpstr>First Neural Network</vt:lpstr>
      <vt:lpstr>KERAS- What is Keras?</vt:lpstr>
      <vt:lpstr>Horovod – What is Horovod?</vt:lpstr>
      <vt:lpstr>Keras Installation – Python 3</vt:lpstr>
      <vt:lpstr>First Neural Network</vt:lpstr>
      <vt:lpstr>First Neural Network</vt:lpstr>
      <vt:lpstr>First Neural Network</vt:lpstr>
      <vt:lpstr>NN Training stages</vt:lpstr>
      <vt:lpstr>1. Create Data</vt:lpstr>
      <vt:lpstr>2. Load Data – Load Data Into Python</vt:lpstr>
      <vt:lpstr>3. Define Model</vt:lpstr>
      <vt:lpstr>3. Define Model</vt:lpstr>
      <vt:lpstr>3. Define Model</vt:lpstr>
      <vt:lpstr>3. Print Model Summary</vt:lpstr>
      <vt:lpstr>4. Compile Your Model</vt:lpstr>
      <vt:lpstr>4. Compile Model</vt:lpstr>
      <vt:lpstr>4. Compile Model</vt:lpstr>
      <vt:lpstr>4. Compile Model</vt:lpstr>
      <vt:lpstr>4. Compile Model</vt:lpstr>
      <vt:lpstr>5. Fit Model (Train!)</vt:lpstr>
      <vt:lpstr>5. Fit Model (Train!)</vt:lpstr>
      <vt:lpstr>5. Fit Model (Train!)</vt:lpstr>
      <vt:lpstr>5. Fit Model (Train!)</vt:lpstr>
      <vt:lpstr>6. Evaluate Model</vt:lpstr>
      <vt:lpstr>TRAINED</vt:lpstr>
      <vt:lpstr>Additional Information</vt:lpstr>
      <vt:lpstr>Visualizing the History</vt:lpstr>
      <vt:lpstr>Visualize Training History </vt:lpstr>
      <vt:lpstr>Visualize Training History</vt:lpstr>
      <vt:lpstr>Visualize Training History</vt:lpstr>
      <vt:lpstr>Model Summary</vt:lpstr>
      <vt:lpstr>Model Summary</vt:lpstr>
      <vt:lpstr>Overall Summary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Kristopher Keipert</cp:lastModifiedBy>
  <cp:revision>3584</cp:revision>
  <dcterms:created xsi:type="dcterms:W3CDTF">2008-01-24T03:11:41Z</dcterms:created>
  <dcterms:modified xsi:type="dcterms:W3CDTF">2020-11-23T10:26:21Z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0x010100A145EAE5F8329F47B840B6DEBAC2F43F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